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86" r:id="rId2"/>
    <p:sldMasterId id="2147483998" r:id="rId3"/>
    <p:sldMasterId id="2147484010" r:id="rId4"/>
  </p:sldMasterIdLst>
  <p:notesMasterIdLst>
    <p:notesMasterId r:id="rId17"/>
  </p:notesMasterIdLst>
  <p:sldIdLst>
    <p:sldId id="256" r:id="rId5"/>
    <p:sldId id="257" r:id="rId6"/>
    <p:sldId id="262" r:id="rId7"/>
    <p:sldId id="263" r:id="rId8"/>
    <p:sldId id="258" r:id="rId9"/>
    <p:sldId id="259" r:id="rId10"/>
    <p:sldId id="260" r:id="rId11"/>
    <p:sldId id="261" r:id="rId12"/>
    <p:sldId id="265" r:id="rId13"/>
    <p:sldId id="266" r:id="rId14"/>
    <p:sldId id="267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3922" autoAdjust="0"/>
  </p:normalViewPr>
  <p:slideViewPr>
    <p:cSldViewPr showGuides="1">
      <p:cViewPr>
        <p:scale>
          <a:sx n="90" d="100"/>
          <a:sy n="90" d="100"/>
        </p:scale>
        <p:origin x="54" y="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en-US" sz="1800" dirty="0"/>
              <a:t>Where do you like to study more?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990485564304483E-2"/>
          <c:y val="0.20048351377952756"/>
          <c:w val="0.55070127952755965"/>
          <c:h val="0.637673720472441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Where do you like to study more?</c:v>
                </c:pt>
              </c:strCache>
            </c:strRef>
          </c:tx>
          <c:dLbls>
            <c:dLbl>
              <c:idx val="0"/>
              <c:layout>
                <c:manualLayout>
                  <c:x val="-0.21300377296587927"/>
                  <c:y val="-0.16713115157480346"/>
                </c:manualLayout>
              </c:layout>
              <c:showPercent val="1"/>
            </c:dLbl>
            <c:dLbl>
              <c:idx val="1"/>
              <c:layout>
                <c:manualLayout>
                  <c:x val="0.14127001312335957"/>
                  <c:y val="5.7574064960629917E-2"/>
                </c:manualLayout>
              </c:layout>
              <c:showPercent val="1"/>
            </c:dLbl>
            <c:dLbl>
              <c:idx val="2"/>
              <c:delete val="1"/>
            </c:dLbl>
            <c:dLbl>
              <c:idx val="3"/>
              <c:delete val="1"/>
            </c:dLbl>
            <c:showPercent val="1"/>
          </c:dLbls>
          <c:cat>
            <c:strRef>
              <c:f>Лист1!$A$2:$A$5</c:f>
              <c:strCache>
                <c:ptCount val="2"/>
                <c:pt idx="0">
                  <c:v>University</c:v>
                </c:pt>
                <c:pt idx="1">
                  <c:v>Gymnasium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0.66000000000000114</c:v>
                </c:pt>
                <c:pt idx="1">
                  <c:v>0.34000000000000052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en-US" sz="2000" dirty="0" smtClean="0"/>
              <a:t>What </a:t>
            </a:r>
            <a:r>
              <a:rPr lang="en-US" sz="2000" dirty="0"/>
              <a:t>particularly do you like about OUH?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Whar particularly do you like about OUH?</c:v>
                </c:pt>
              </c:strCache>
            </c:strRef>
          </c:tx>
          <c:dLbls>
            <c:dLbl>
              <c:idx val="0"/>
              <c:layout>
                <c:manualLayout>
                  <c:x val="-0.19511532152230995"/>
                  <c:y val="-7.1358267716535431E-2"/>
                </c:manualLayout>
              </c:layout>
              <c:showPercent val="1"/>
            </c:dLbl>
            <c:dLbl>
              <c:idx val="1"/>
              <c:layout>
                <c:manualLayout>
                  <c:x val="8.3554666213739595E-2"/>
                  <c:y val="-0.22671046263600367"/>
                </c:manualLayout>
              </c:layout>
              <c:showPercent val="1"/>
            </c:dLbl>
            <c:dLbl>
              <c:idx val="2"/>
              <c:layout>
                <c:manualLayout>
                  <c:x val="0.13946342257418484"/>
                  <c:y val="-8.8097115918908731E-2"/>
                </c:manualLayout>
              </c:layout>
              <c:showPercent val="1"/>
            </c:dLbl>
            <c:dLbl>
              <c:idx val="3"/>
              <c:layout>
                <c:manualLayout>
                  <c:x val="8.9864747375328097E-2"/>
                  <c:y val="0.1049547244094488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Canteen</c:v>
                </c:pt>
                <c:pt idx="1">
                  <c:v>Elevator</c:v>
                </c:pt>
                <c:pt idx="2">
                  <c:v>Gym</c:v>
                </c:pt>
                <c:pt idx="3">
                  <c:v>Another variant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0.47000000000000008</c:v>
                </c:pt>
                <c:pt idx="1">
                  <c:v>8.0000000000000043E-2</c:v>
                </c:pt>
                <c:pt idx="2">
                  <c:v>0.23</c:v>
                </c:pt>
                <c:pt idx="3">
                  <c:v>0.12000000000000002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C59A3-09CA-4ED8-96A5-F7D079481403}" type="datetimeFigureOut">
              <a:rPr lang="en-US" smtClean="0"/>
              <a:pPr/>
              <a:t>5/23/2014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A10017-D22C-44F2-B353-A4E6E800FF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9055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A10017-D22C-44F2-B353-A4E6E800FF4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26895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5582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2574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2884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025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9255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7725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7047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2561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799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047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26895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5582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2574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2884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025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9255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7725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7047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2561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799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0475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009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C7614-15A9-43A8-9E98-106A33ED6C4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3CB9-049B-4F4F-82D1-8A95299C9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009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836712"/>
            <a:ext cx="8393016" cy="1512168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en-US" sz="2200" b="1" dirty="0" smtClean="0"/>
              <a:t>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4000" b="1" dirty="0" smtClean="0"/>
              <a:t> «</a:t>
            </a:r>
            <a:r>
              <a:rPr lang="ru-RU" sz="4000" dirty="0" smtClean="0"/>
              <a:t>Школьная газета на английском языке</a:t>
            </a:r>
            <a:r>
              <a:rPr lang="ru-RU" sz="4000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92896"/>
            <a:ext cx="8149447" cy="4019266"/>
          </a:xfrm>
        </p:spPr>
        <p:txBody>
          <a:bodyPr>
            <a:noAutofit/>
          </a:bodyPr>
          <a:lstStyle/>
          <a:p>
            <a:pPr algn="r">
              <a:spcBef>
                <a:spcPct val="0"/>
              </a:spcBef>
            </a:pP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Выполнили: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Учащиеся 10 в класса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АНОО ВО Гимназии ОГУ</a:t>
            </a:r>
          </a:p>
          <a:p>
            <a:pPr algn="r"/>
            <a:r>
              <a:rPr lang="ru-RU" sz="1600" dirty="0" err="1" smtClean="0">
                <a:solidFill>
                  <a:schemeClr val="tx1"/>
                </a:solidFill>
              </a:rPr>
              <a:t>Борисонова</a:t>
            </a:r>
            <a:r>
              <a:rPr lang="ru-RU" sz="1600" dirty="0" smtClean="0">
                <a:solidFill>
                  <a:schemeClr val="tx1"/>
                </a:solidFill>
              </a:rPr>
              <a:t> Анастасия</a:t>
            </a:r>
          </a:p>
          <a:p>
            <a:pPr algn="r"/>
            <a:r>
              <a:rPr lang="ru-RU" sz="1600" dirty="0" err="1" smtClean="0">
                <a:solidFill>
                  <a:schemeClr val="tx1"/>
                </a:solidFill>
              </a:rPr>
              <a:t>Дадин</a:t>
            </a:r>
            <a:r>
              <a:rPr lang="ru-RU" sz="1600" dirty="0" smtClean="0">
                <a:solidFill>
                  <a:schemeClr val="tx1"/>
                </a:solidFill>
              </a:rPr>
              <a:t> Максим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Миронова Алёна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Пашнева Жанна</a:t>
            </a:r>
          </a:p>
          <a:p>
            <a:pPr algn="r"/>
            <a:r>
              <a:rPr lang="ru-RU" sz="1600" dirty="0" err="1" smtClean="0">
                <a:solidFill>
                  <a:schemeClr val="tx1"/>
                </a:solidFill>
              </a:rPr>
              <a:t>Тотунова</a:t>
            </a:r>
            <a:r>
              <a:rPr lang="ru-RU" sz="1600" dirty="0" smtClean="0">
                <a:solidFill>
                  <a:schemeClr val="tx1"/>
                </a:solidFill>
              </a:rPr>
              <a:t> Екатерина 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 </a:t>
            </a:r>
            <a:r>
              <a:rPr lang="ru-RU" sz="1600" b="1" dirty="0" smtClean="0"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Научный руководитель: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Зуева Виктория Вячеславовна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pPr algn="r"/>
            <a:r>
              <a:rPr lang="ru-RU" sz="1600" dirty="0" smtClean="0">
                <a:solidFill>
                  <a:schemeClr val="tx1"/>
                </a:solidFill>
              </a:rPr>
              <a:t>АНОО ВО Гимназии ОГУ</a:t>
            </a:r>
          </a:p>
          <a:p>
            <a:pPr algn="r"/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s322925.vk.me/v322925995/9d41/sut08b3_nLY.jpg"/>
          <p:cNvPicPr>
            <a:picLocks noChangeAspect="1" noChangeArrowheads="1"/>
          </p:cNvPicPr>
          <p:nvPr/>
        </p:nvPicPr>
        <p:blipFill rotWithShape="1">
          <a:blip r:embed="rId3" cstate="print"/>
          <a:srcRect l="9815" t="6283" r="14814" b="14828"/>
          <a:stretch/>
        </p:blipFill>
        <p:spPr bwMode="auto">
          <a:xfrm>
            <a:off x="755576" y="2694311"/>
            <a:ext cx="4118597" cy="2873911"/>
          </a:xfrm>
          <a:prstGeom prst="rect">
            <a:avLst/>
          </a:prstGeom>
          <a:noFill/>
        </p:spPr>
      </p:pic>
      <p:pic>
        <p:nvPicPr>
          <p:cNvPr id="24582" name="Picture 6" descr="http://cs14102.vk.me/c424723/v424723995/809b/uYSuqAdWU7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772813"/>
            <a:ext cx="3100394" cy="4716909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</a:t>
            </a:r>
            <a:r>
              <a:rPr lang="en-US" sz="2800" dirty="0" smtClean="0"/>
              <a:t>Want a new look? Just turn everything upside down!!!</a:t>
            </a:r>
            <a:r>
              <a:rPr lang="ru-RU" sz="2800" dirty="0" smtClean="0"/>
              <a:t>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en-US" dirty="0" smtClean="0"/>
              <a:t>Fun corner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3554" name="Picture 2" descr="http://screenshot.su/img/d6/06/a4/d606a4a5db09c039d0ca53c249499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6884" y="1608373"/>
            <a:ext cx="5450232" cy="2866070"/>
          </a:xfrm>
          <a:prstGeom prst="rect">
            <a:avLst/>
          </a:prstGeom>
          <a:noFill/>
        </p:spPr>
      </p:pic>
      <p:pic>
        <p:nvPicPr>
          <p:cNvPr id="4" name="Содержимое 3" descr="pWbkLGv7Ri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51820" y="4535255"/>
            <a:ext cx="3240360" cy="2064275"/>
          </a:xfrm>
        </p:spPr>
      </p:pic>
      <p:sp>
        <p:nvSpPr>
          <p:cNvPr id="6" name="Стрелка вправо 5"/>
          <p:cNvSpPr/>
          <p:nvPr/>
        </p:nvSpPr>
        <p:spPr>
          <a:xfrm rot="10800000">
            <a:off x="7092280" y="5776758"/>
            <a:ext cx="1625312" cy="928868"/>
          </a:xfrm>
          <a:prstGeom prst="rightArrow">
            <a:avLst>
              <a:gd name="adj1" fmla="val 50000"/>
              <a:gd name="adj2" fmla="val 51469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547753" y="6010358"/>
            <a:ext cx="1062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  <a:cs typeface="Miriam Fixed" pitchFamily="49" charset="-79"/>
                <a:hlinkClick r:id="rId4" action="ppaction://hlinksldjump"/>
              </a:rPr>
              <a:t>BACK</a:t>
            </a:r>
            <a:endParaRPr lang="ru-RU" sz="2400" b="1" dirty="0">
              <a:cs typeface="Miriam Fixed" pitchFamily="49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Conclusion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cs538505.vk.me/u116607995/docs/6787bc9330bc/Screen_Shot_2014-03-06_at_13_34_33.png?extra=DbaWtAFWooGByiiVlJz9S5MBId7OXNlErlfuHkbM1S2rLqj6_UJFIJ_jd0x3VqRRBS0DTK3-s88Qt-FITjKUF36kbqb75LG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00108"/>
            <a:ext cx="7474624" cy="5462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4664"/>
            <a:ext cx="8110566" cy="6025302"/>
          </a:xfrm>
        </p:spPr>
        <p:txBody>
          <a:bodyPr>
            <a:normAutofit lnSpcReduction="10000"/>
          </a:bodyPr>
          <a:lstStyle/>
          <a:p>
            <a:pPr algn="l">
              <a:buClr>
                <a:schemeClr val="bg1"/>
              </a:buClr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The subject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-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the mass media.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algn="l">
              <a:buClr>
                <a:schemeClr val="bg1"/>
              </a:buClr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The object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-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newspaper as a form of mass media. </a:t>
            </a:r>
          </a:p>
          <a:p>
            <a:pPr algn="l">
              <a:buClr>
                <a:schemeClr val="bg1"/>
              </a:buClr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algn="l">
              <a:buClr>
                <a:schemeClr val="bg1"/>
              </a:buClr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The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goal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- to make a school English-language  newspaper.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algn="l">
              <a:buClr>
                <a:schemeClr val="bg1"/>
              </a:buClr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algn="l">
              <a:buClr>
                <a:schemeClr val="bg1"/>
              </a:buClr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The tasks: 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find and learn the material on the topic “Modern mass media“;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make a questionnaire and conduct a social survey on the topic  “Studying at Odintsovo University for the Humanities" among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the students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of the 10-11</a:t>
            </a:r>
            <a:r>
              <a:rPr lang="en-US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th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forms;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analyze the results of the survey;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create a layout of the newspaper with the help of a computer programme Adobe Photoshop.</a:t>
            </a:r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pPr algn="l">
              <a:buClr>
                <a:schemeClr val="bg1"/>
              </a:buClr>
            </a:pP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Methods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of the research:</a:t>
            </a:r>
          </a:p>
          <a:p>
            <a:pPr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collecting information</a:t>
            </a:r>
          </a:p>
          <a:p>
            <a:pPr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theoretical analysis</a:t>
            </a:r>
          </a:p>
          <a:p>
            <a:pPr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itchFamily="18" charset="0"/>
              </a:rPr>
              <a:t> sociological survey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Cambr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programmingbaba.com/wp-content/uploads/2013/02/14247355-laptop-internet-surfing-browsing-the-world-wide-web-from-a-laptop-internet-conn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31138">
            <a:off x="4665457" y="424625"/>
            <a:ext cx="3110902" cy="2009349"/>
          </a:xfrm>
          <a:prstGeom prst="rect">
            <a:avLst/>
          </a:prstGeom>
          <a:noFill/>
        </p:spPr>
      </p:pic>
      <p:pic>
        <p:nvPicPr>
          <p:cNvPr id="13322" name="Picture 10" descr="http://www.ereadersincanada.com/wp-content/uploads/2013/04/I-love-Magazin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93521">
            <a:off x="4073306" y="4769306"/>
            <a:ext cx="3840358" cy="1616151"/>
          </a:xfrm>
          <a:prstGeom prst="rect">
            <a:avLst/>
          </a:prstGeom>
          <a:noFill/>
        </p:spPr>
      </p:pic>
      <p:sp>
        <p:nvSpPr>
          <p:cNvPr id="13328" name="AutoShape 16" descr="English-language newspaper material 268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0" name="AutoShape 18" descr="English-language newspaper material 2683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32" name="Picture 20" descr="http://web.mediaspacesolutions.com/Portals/131366/images/newspap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33411">
            <a:off x="396745" y="579020"/>
            <a:ext cx="3600733" cy="2699345"/>
          </a:xfrm>
          <a:prstGeom prst="rect">
            <a:avLst/>
          </a:prstGeom>
          <a:noFill/>
        </p:spPr>
      </p:pic>
      <p:pic>
        <p:nvPicPr>
          <p:cNvPr id="13314" name="Picture 2" descr="man_stand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4810" y="2714620"/>
            <a:ext cx="686845" cy="1738311"/>
          </a:xfrm>
          <a:prstGeom prst="rect">
            <a:avLst/>
          </a:prstGeom>
          <a:noFill/>
        </p:spPr>
      </p:pic>
      <p:pic>
        <p:nvPicPr>
          <p:cNvPr id="13335" name="Picture 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58041">
            <a:off x="6201752" y="2457416"/>
            <a:ext cx="2761227" cy="216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3143240" y="2643182"/>
            <a:ext cx="78581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5286380" y="4071942"/>
            <a:ext cx="785818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5143504" y="3357562"/>
            <a:ext cx="107157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3143240" y="3786190"/>
            <a:ext cx="785818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4786314" y="2214554"/>
            <a:ext cx="714380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shopnerbazar.com/images/products/telivesi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627207" flipH="1">
            <a:off x="790823" y="3934102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1472" y="642918"/>
            <a:ext cx="53578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Working on the paper includes the following steps:</a:t>
            </a:r>
          </a:p>
          <a:p>
            <a:endParaRPr lang="en-US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news and information gathering;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writing articles;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selection of relevant material for printing;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placement of selected articles in the newspaper 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724168"/>
            <a:ext cx="569595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 descr="http://www.northamptonshireguide.co.uk/images/photograp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7" y="2143116"/>
            <a:ext cx="2285983" cy="1714487"/>
          </a:xfrm>
          <a:prstGeom prst="rect">
            <a:avLst/>
          </a:prstGeom>
          <a:noFill/>
        </p:spPr>
      </p:pic>
      <p:pic>
        <p:nvPicPr>
          <p:cNvPr id="1035" name="Picture 11" descr="https://encrypted-tbn3.gstatic.com/images?q=tbn:ANd9GcSPLSLQ4x969xON1LNT392R6_A2GhznSmN_UBhliszlYcBUuQV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85728"/>
            <a:ext cx="1428760" cy="1737373"/>
          </a:xfrm>
          <a:prstGeom prst="rect">
            <a:avLst/>
          </a:prstGeom>
          <a:noFill/>
        </p:spPr>
      </p:pic>
      <p:pic>
        <p:nvPicPr>
          <p:cNvPr id="1037" name="Picture 13" descr="http://www.businessblogshub.com/wp-content/uploads/2012/08/press_releas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4000504"/>
            <a:ext cx="1609734" cy="214313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000924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Cambria" pitchFamily="18" charset="0"/>
              </a:rPr>
              <a:t>Stages of the project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7854696" cy="4643470"/>
          </a:xfrm>
        </p:spPr>
        <p:txBody>
          <a:bodyPr>
            <a:normAutofit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2111091"/>
              </p:ext>
            </p:extLst>
          </p:nvPr>
        </p:nvGraphicFramePr>
        <p:xfrm>
          <a:off x="571472" y="1285860"/>
          <a:ext cx="8001056" cy="500065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0425"/>
                <a:gridCol w="3523401"/>
                <a:gridCol w="1614892"/>
                <a:gridCol w="2422338"/>
              </a:tblGrid>
              <a:tr h="6819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Stages of the project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Dates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Responsible</a:t>
                      </a:r>
                      <a:endParaRPr lang="ru-RU" dirty="0"/>
                    </a:p>
                  </a:txBody>
                  <a:tcPr/>
                </a:tc>
              </a:tr>
              <a:tr h="98497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hlinkClick r:id="rId2" action="ppaction://hlinksldjump"/>
                        </a:rPr>
                        <a:t>Preparatory stage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October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Teacher, </a:t>
                      </a:r>
                      <a:endParaRPr kumimoji="0" lang="ru-RU" sz="1800" kern="1200" dirty="0" smtClean="0"/>
                    </a:p>
                    <a:p>
                      <a:pPr algn="ctr"/>
                      <a:r>
                        <a:rPr kumimoji="0" lang="en-US" sz="1800" kern="1200" dirty="0" smtClean="0"/>
                        <a:t>project participants </a:t>
                      </a:r>
                      <a:endParaRPr lang="ru-RU" dirty="0"/>
                    </a:p>
                  </a:txBody>
                  <a:tcPr/>
                </a:tc>
              </a:tr>
              <a:tr h="8797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hlinkClick r:id="rId3" action="ppaction://hlinksldjump"/>
                        </a:rPr>
                        <a:t>Fulfillment of the project tasks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November-December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/>
                        <a:t>Project participants </a:t>
                      </a:r>
                      <a:endParaRPr lang="ru-RU" dirty="0" smtClean="0"/>
                    </a:p>
                  </a:txBody>
                  <a:tcPr/>
                </a:tc>
              </a:tr>
              <a:tr h="8797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Practical stage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January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/>
                        <a:t>Project participants </a:t>
                      </a:r>
                      <a:endParaRPr lang="ru-RU" dirty="0" smtClean="0"/>
                    </a:p>
                  </a:txBody>
                  <a:tcPr/>
                </a:tc>
              </a:tr>
              <a:tr h="8797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Control-correcting stage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January-February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/>
                        <a:t>Project participants </a:t>
                      </a:r>
                      <a:endParaRPr lang="ru-RU" dirty="0" smtClean="0"/>
                    </a:p>
                  </a:txBody>
                  <a:tcPr/>
                </a:tc>
              </a:tr>
              <a:tr h="6945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/>
                        <a:t>Final stage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kern="1200" dirty="0" smtClean="0"/>
                        <a:t>Teacher, </a:t>
                      </a:r>
                      <a:endParaRPr kumimoji="0" lang="ru-RU" sz="1800" kern="1200" dirty="0" smtClean="0"/>
                    </a:p>
                    <a:p>
                      <a:pPr algn="ctr"/>
                      <a:r>
                        <a:rPr kumimoji="0" lang="en-US" sz="1800" kern="1200" dirty="0" smtClean="0"/>
                        <a:t>project participants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>
            <a:hlinkClick r:id="rId4" action="ppaction://hlinksldjump"/>
          </p:cNvPr>
          <p:cNvCxnSpPr/>
          <p:nvPr/>
        </p:nvCxnSpPr>
        <p:spPr>
          <a:xfrm>
            <a:off x="7668344" y="6525344"/>
            <a:ext cx="792088" cy="0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Preparatory stage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500174"/>
            <a:ext cx="7929618" cy="4857784"/>
          </a:xfrm>
        </p:spPr>
        <p:txBody>
          <a:bodyPr>
            <a:normAutofit/>
          </a:bodyPr>
          <a:lstStyle/>
          <a:p>
            <a:pPr algn="l">
              <a:buClr>
                <a:schemeClr val="bg1"/>
              </a:buClr>
            </a:pPr>
            <a:r>
              <a:rPr lang="en-US" dirty="0" smtClean="0"/>
              <a:t>Tasks:</a:t>
            </a:r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/>
              <a:t> define </a:t>
            </a:r>
            <a:r>
              <a:rPr lang="en-US" dirty="0"/>
              <a:t>the purpose of the project, the tasks, the methods of the research and the product of the project; </a:t>
            </a:r>
            <a:endParaRPr lang="ru-RU" dirty="0"/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/>
              <a:t> think </a:t>
            </a:r>
            <a:r>
              <a:rPr lang="en-US" dirty="0"/>
              <a:t>up a name of the newspaper; </a:t>
            </a:r>
            <a:endParaRPr lang="ru-RU" dirty="0"/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/>
              <a:t> determine </a:t>
            </a:r>
            <a:r>
              <a:rPr lang="en-US" dirty="0"/>
              <a:t>the readership and the topics of the articles; </a:t>
            </a:r>
            <a:endParaRPr lang="ru-RU" dirty="0"/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/>
              <a:t> read </a:t>
            </a:r>
            <a:r>
              <a:rPr lang="en-US" dirty="0"/>
              <a:t>Russian and British children's and youth magazines and newspapers </a:t>
            </a:r>
            <a:r>
              <a:rPr lang="en-US" dirty="0" smtClean="0"/>
              <a:t>(e.g. "</a:t>
            </a:r>
            <a:r>
              <a:rPr lang="en-US" dirty="0"/>
              <a:t>Rainbow</a:t>
            </a:r>
            <a:r>
              <a:rPr lang="en-US" dirty="0" smtClean="0"/>
              <a:t>", "Fire</a:t>
            </a:r>
            <a:r>
              <a:rPr lang="en-US" dirty="0"/>
              <a:t>", "Quantico», «Speak out», etc.); </a:t>
            </a:r>
            <a:endParaRPr lang="ru-RU" dirty="0"/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/>
              <a:t> make </a:t>
            </a:r>
            <a:r>
              <a:rPr lang="en-US" dirty="0"/>
              <a:t>a rough list of columns for the newspaper; </a:t>
            </a:r>
            <a:endParaRPr lang="ru-RU" dirty="0"/>
          </a:p>
          <a:p>
            <a:pPr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dirty="0" smtClean="0"/>
              <a:t> choose </a:t>
            </a:r>
            <a:r>
              <a:rPr lang="en-US" dirty="0"/>
              <a:t>students responsible for writing of the columns, assign a graphic designer of the newspaper;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7092280" y="5776758"/>
            <a:ext cx="1625312" cy="928868"/>
          </a:xfrm>
          <a:prstGeom prst="rightArrow">
            <a:avLst>
              <a:gd name="adj1" fmla="val 50000"/>
              <a:gd name="adj2" fmla="val 51469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47753" y="6010358"/>
            <a:ext cx="10629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 Rounded MT Bold" pitchFamily="34" charset="0"/>
                <a:cs typeface="Miriam Fixed" pitchFamily="49" charset="-79"/>
                <a:hlinkClick r:id="rId2" action="ppaction://hlinksldjump"/>
              </a:rPr>
              <a:t>BACK</a:t>
            </a:r>
            <a:endParaRPr lang="ru-RU" sz="2400" b="1" dirty="0">
              <a:cs typeface="Miriam Fixed" pitchFamily="49" charset="-79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243408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/>
              <a:t>Fulfillment of the project tasks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844824"/>
            <a:ext cx="7786742" cy="5143536"/>
          </a:xfrm>
        </p:spPr>
        <p:txBody>
          <a:bodyPr>
            <a:normAutofit/>
          </a:bodyPr>
          <a:lstStyle/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en-US" sz="2800" dirty="0"/>
              <a:t>collection, research and analysis of the literature; </a:t>
            </a:r>
            <a:endParaRPr lang="ru-RU" sz="2800" dirty="0"/>
          </a:p>
          <a:p>
            <a:pPr lvl="0" algn="l">
              <a:buClr>
                <a:schemeClr val="bg1"/>
              </a:buClr>
              <a:buFont typeface="Arial" pitchFamily="34" charset="0"/>
              <a:buChar char="•"/>
            </a:pPr>
            <a:r>
              <a:rPr lang="ru-RU" sz="2800" dirty="0" err="1"/>
              <a:t>conducting</a:t>
            </a:r>
            <a:r>
              <a:rPr lang="ru-RU" sz="2800" dirty="0"/>
              <a:t> </a:t>
            </a:r>
            <a:r>
              <a:rPr lang="ru-RU" sz="2800" dirty="0" err="1"/>
              <a:t>a</a:t>
            </a:r>
            <a:r>
              <a:rPr lang="ru-RU" sz="2800" dirty="0"/>
              <a:t> </a:t>
            </a:r>
            <a:r>
              <a:rPr lang="ru-RU" sz="2800" dirty="0" err="1" smtClean="0"/>
              <a:t>survey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140968"/>
            <a:ext cx="9144000" cy="3456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6" name="Picture 4" descr="http://bg.ru/media/upload/files/720285077_1357754426.gif"/>
          <p:cNvPicPr>
            <a:picLocks noChangeAspect="1" noChangeArrowheads="1"/>
          </p:cNvPicPr>
          <p:nvPr/>
        </p:nvPicPr>
        <p:blipFill rotWithShape="1">
          <a:blip r:embed="rId2" cstate="print"/>
          <a:srcRect b="12772"/>
          <a:stretch/>
        </p:blipFill>
        <p:spPr bwMode="auto">
          <a:xfrm>
            <a:off x="7987" y="3212977"/>
            <a:ext cx="4143372" cy="3286148"/>
          </a:xfrm>
          <a:prstGeom prst="rect">
            <a:avLst/>
          </a:prstGeom>
          <a:noFill/>
        </p:spPr>
      </p:pic>
      <p:pic>
        <p:nvPicPr>
          <p:cNvPr id="18438" name="Picture 6" descr="http://frenglish.ru/images/speak_ou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7394" y="3212976"/>
            <a:ext cx="2464593" cy="3286124"/>
          </a:xfrm>
          <a:prstGeom prst="rect">
            <a:avLst/>
          </a:prstGeom>
          <a:noFill/>
        </p:spPr>
      </p:pic>
      <p:pic>
        <p:nvPicPr>
          <p:cNvPr id="18440" name="Picture 8" descr="http://ic.pics.livejournal.com/kvantik12/46608531/9718/9718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1359" y="3212976"/>
            <a:ext cx="2571768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odinuni.ru/images/stories/news/news880/Photo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539" y="3523938"/>
            <a:ext cx="4106934" cy="2800181"/>
          </a:xfrm>
          <a:prstGeom prst="rect">
            <a:avLst/>
          </a:prstGeom>
          <a:noFill/>
        </p:spPr>
      </p:pic>
      <p:pic>
        <p:nvPicPr>
          <p:cNvPr id="4" name="Рисунок 3" descr="DSC_04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539" y="836712"/>
            <a:ext cx="4095921" cy="2606492"/>
          </a:xfrm>
          <a:prstGeom prst="rect">
            <a:avLst/>
          </a:prstGeom>
        </p:spPr>
      </p:pic>
      <p:pic>
        <p:nvPicPr>
          <p:cNvPr id="7" name="Рисунок 6" descr="DSC_05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638541"/>
            <a:ext cx="3857652" cy="580815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en-US" dirty="0" smtClean="0"/>
              <a:t>Opinion</a:t>
            </a:r>
            <a:r>
              <a:rPr lang="ru-RU" dirty="0" smtClean="0"/>
              <a:t>»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="" xmlns:p14="http://schemas.microsoft.com/office/powerpoint/2010/main" val="2524080446"/>
              </p:ext>
            </p:extLst>
          </p:nvPr>
        </p:nvGraphicFramePr>
        <p:xfrm>
          <a:off x="0" y="1844824"/>
          <a:ext cx="478802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="" xmlns:p14="http://schemas.microsoft.com/office/powerpoint/2010/main" val="3373806277"/>
              </p:ext>
            </p:extLst>
          </p:nvPr>
        </p:nvGraphicFramePr>
        <p:xfrm>
          <a:off x="3563888" y="3861048"/>
          <a:ext cx="5400600" cy="2996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254AEE1-6988-4758-BBEC-2157818C87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386</Words>
  <Application>Microsoft Office PowerPoint</Application>
  <PresentationFormat>Экран (4:3)</PresentationFormat>
  <Paragraphs>88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Волна</vt:lpstr>
      <vt:lpstr>Тема Office</vt:lpstr>
      <vt:lpstr>1_Тема Office</vt:lpstr>
      <vt:lpstr>     «Школьная газета на английском языке» </vt:lpstr>
      <vt:lpstr>Слайд 2</vt:lpstr>
      <vt:lpstr>Слайд 3</vt:lpstr>
      <vt:lpstr>Слайд 4</vt:lpstr>
      <vt:lpstr>Stages of the project </vt:lpstr>
      <vt:lpstr>Preparatory stage </vt:lpstr>
      <vt:lpstr>Fulfillment of the project tasks</vt:lpstr>
      <vt:lpstr>Слайд 8</vt:lpstr>
      <vt:lpstr>«Opinion»</vt:lpstr>
      <vt:lpstr>«Want a new look? Just turn everything upside down!!!»</vt:lpstr>
      <vt:lpstr>«Fun corner»</vt:lpstr>
      <vt:lpstr>Conclusion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2014-03-10T18:09:40Z</dcterms:created>
  <dcterms:modified xsi:type="dcterms:W3CDTF">2014-05-23T14:59:20Z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TC020116589991</vt:lpwstr>
  </property>
</Properties>
</file>