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505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64F2FF-024D-4383-9CA2-A08820F6375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407126-659C-4208-8BDF-2B29032BDF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7207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 I </a:t>
            </a:r>
            <a:r>
              <a:rPr lang="en-US" dirty="0" smtClean="0"/>
              <a:t>want to get my younger sister … my back.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endParaRPr lang="en-US" dirty="0" smtClean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71736" y="857232"/>
          <a:ext cx="4143402" cy="4197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529640"/>
                <a:gridCol w="741496"/>
                <a:gridCol w="847424"/>
                <a:gridCol w="859632"/>
              </a:tblGrid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/>
              <a:t>Listen to the text and fill in the table</a:t>
            </a:r>
            <a:br>
              <a:rPr lang="en-US" sz="2800" dirty="0" smtClean="0"/>
            </a:br>
            <a:r>
              <a:rPr lang="en-US" sz="2800" dirty="0" smtClean="0"/>
              <a:t>(there is one extra sentence)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500034" y="2357430"/>
          <a:ext cx="4191000" cy="178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838200"/>
                <a:gridCol w="838200"/>
                <a:gridCol w="838200"/>
                <a:gridCol w="838200"/>
              </a:tblGrid>
              <a:tr h="89297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</a:tr>
              <a:tr h="89297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A. She isn’t tall but she wants to work in the police.                                                                                   B. She has quite a hard voice and never wears skirts or dresses.                                                                      C. He doesn’t go to school because he is a baby.                                                                                         D. He and my cousin wear earrings.                                                                                                                 E. She has got blue eyes and pleasant voice.                                                                                            F. He is fond of collecting ancient vases.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Match the word with the definition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b="1" dirty="0" smtClean="0"/>
              <a:t>) </a:t>
            </a:r>
            <a:r>
              <a:rPr lang="en-US" b="1" dirty="0" smtClean="0"/>
              <a:t>Caring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2) </a:t>
            </a:r>
            <a:r>
              <a:rPr lang="en-US" b="1" dirty="0" smtClean="0"/>
              <a:t>Sharing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3) </a:t>
            </a:r>
            <a:r>
              <a:rPr lang="en-US" b="1" dirty="0" smtClean="0"/>
              <a:t>Respect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4) </a:t>
            </a:r>
            <a:r>
              <a:rPr lang="en-US" b="1" dirty="0" smtClean="0"/>
              <a:t>Security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5) </a:t>
            </a:r>
            <a:r>
              <a:rPr lang="en-US" b="1" dirty="0" smtClean="0"/>
              <a:t>Comfort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6) </a:t>
            </a:r>
            <a:r>
              <a:rPr lang="en-US" b="1" dirty="0" smtClean="0"/>
              <a:t>Privacy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7) </a:t>
            </a:r>
            <a:r>
              <a:rPr lang="en-US" b="1" dirty="0" smtClean="0"/>
              <a:t>Trust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71736" y="1600200"/>
            <a:ext cx="6419864" cy="47244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None/>
            </a:pPr>
            <a:r>
              <a:rPr lang="en-US" sz="2000" dirty="0" smtClean="0"/>
              <a:t>a</a:t>
            </a:r>
            <a:r>
              <a:rPr lang="en-US" sz="2000" b="1" dirty="0" smtClean="0"/>
              <a:t>) feeling </a:t>
            </a:r>
            <a:r>
              <a:rPr lang="en-US" sz="2000" b="1" dirty="0" smtClean="0"/>
              <a:t>of </a:t>
            </a:r>
            <a:r>
              <a:rPr lang="en-US" sz="2000" b="1" dirty="0" smtClean="0"/>
              <a:t>being </a:t>
            </a:r>
            <a:r>
              <a:rPr lang="en-US" sz="2000" b="1" dirty="0" smtClean="0"/>
              <a:t>more calm</a:t>
            </a:r>
            <a:r>
              <a:rPr lang="ru-RU" sz="2000" b="1" dirty="0" smtClean="0"/>
              <a:t>, </a:t>
            </a:r>
            <a:r>
              <a:rPr lang="en-US" sz="2000" b="1" dirty="0" smtClean="0"/>
              <a:t>cheerful</a:t>
            </a:r>
            <a:r>
              <a:rPr lang="ru-RU" sz="2000" b="1" dirty="0" smtClean="0"/>
              <a:t>, </a:t>
            </a:r>
            <a:r>
              <a:rPr lang="en-US" sz="2000" b="1" dirty="0" smtClean="0"/>
              <a:t>or hopeful after you have been worried or </a:t>
            </a:r>
            <a:r>
              <a:rPr lang="en-US" sz="2000" b="1" dirty="0" smtClean="0"/>
              <a:t>unhappy</a:t>
            </a:r>
          </a:p>
          <a:p>
            <a:pPr marL="457200" indent="-457200">
              <a:buNone/>
            </a:pPr>
            <a:r>
              <a:rPr lang="en-US" sz="2000" b="1" dirty="0" smtClean="0"/>
              <a:t>                                                                                                            </a:t>
            </a:r>
            <a:r>
              <a:rPr lang="en-US" sz="2000" b="1" dirty="0" smtClean="0"/>
              <a:t>b) a strong belief in the honesty, goodness etc. of someone or something   </a:t>
            </a:r>
            <a:endParaRPr lang="en-US" sz="2000" b="1" dirty="0" smtClean="0"/>
          </a:p>
          <a:p>
            <a:pPr marL="457200" indent="-457200">
              <a:buNone/>
            </a:pP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smtClean="0"/>
              <a:t>   </a:t>
            </a:r>
            <a:r>
              <a:rPr lang="en-US" sz="2000" b="1" dirty="0" smtClean="0"/>
              <a:t>c) feeling that someone is important, so that you are interested in them, etc. </a:t>
            </a:r>
            <a:endParaRPr lang="en-US" sz="2000" b="1" dirty="0" smtClean="0"/>
          </a:p>
          <a:p>
            <a:pPr marL="457200" indent="-457200">
              <a:buNone/>
            </a:pP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smtClean="0"/>
              <a:t>  </a:t>
            </a:r>
            <a:r>
              <a:rPr lang="en-US" sz="2000" b="1" dirty="0" smtClean="0"/>
              <a:t>d) the state of being </a:t>
            </a:r>
            <a:r>
              <a:rPr lang="en-US" sz="2000" b="1" dirty="0" smtClean="0"/>
              <a:t>free from public attention  </a:t>
            </a:r>
          </a:p>
          <a:p>
            <a:pPr marL="457200" indent="-457200">
              <a:buNone/>
            </a:pPr>
            <a:r>
              <a:rPr lang="en-US" sz="2000" b="1" dirty="0" smtClean="0"/>
              <a:t>      </a:t>
            </a:r>
          </a:p>
          <a:p>
            <a:pPr marL="457200" indent="-457200">
              <a:buNone/>
            </a:pPr>
            <a:r>
              <a:rPr lang="en-US" sz="2000" b="1" dirty="0" smtClean="0"/>
              <a:t>                                                       e) an attitude of regarding someone as important so that you are careful not to harm them, treat them rudely, etc.       </a:t>
            </a:r>
          </a:p>
          <a:p>
            <a:pPr marL="457200" indent="-457200">
              <a:buNone/>
            </a:pPr>
            <a:r>
              <a:rPr lang="en-US" sz="2000" b="1" dirty="0" smtClean="0"/>
              <a:t>                                                                     </a:t>
            </a:r>
          </a:p>
          <a:p>
            <a:pPr marL="457200" indent="-457200">
              <a:buNone/>
            </a:pPr>
            <a:r>
              <a:rPr lang="en-US" sz="2000" b="1" dirty="0" smtClean="0"/>
              <a:t>     </a:t>
            </a:r>
            <a:r>
              <a:rPr lang="en-US" sz="2000" b="1" dirty="0" smtClean="0"/>
              <a:t>f) having the same opinion, experience, feeling etc as someone else      </a:t>
            </a:r>
            <a:endParaRPr lang="en-US" sz="2000" b="1" dirty="0" smtClean="0"/>
          </a:p>
          <a:p>
            <a:pPr marL="457200" indent="-457200">
              <a:buNone/>
            </a:pPr>
            <a:r>
              <a:rPr lang="en-US" sz="2000" b="1" dirty="0" smtClean="0"/>
              <a:t>                  </a:t>
            </a:r>
          </a:p>
          <a:p>
            <a:pPr marL="457200" indent="-457200">
              <a:buNone/>
            </a:pPr>
            <a:r>
              <a:rPr lang="en-US" sz="2000" b="1" dirty="0" smtClean="0"/>
              <a:t>           </a:t>
            </a:r>
            <a:r>
              <a:rPr lang="en-US" sz="2000" b="1" dirty="0" smtClean="0"/>
              <a:t>g) state of being protected from the bad things that could happen to you.</a:t>
            </a:r>
            <a:endParaRPr lang="ru-RU" sz="2000" b="1" dirty="0"/>
          </a:p>
        </p:txBody>
      </p:sp>
      <p:cxnSp>
        <p:nvCxnSpPr>
          <p:cNvPr id="9" name="Скругленная соединительная линия 8"/>
          <p:cNvCxnSpPr/>
          <p:nvPr/>
        </p:nvCxnSpPr>
        <p:spPr>
          <a:xfrm rot="16200000" flipH="1">
            <a:off x="1535885" y="1964521"/>
            <a:ext cx="1500198" cy="857256"/>
          </a:xfrm>
          <a:prstGeom prst="curvedConnector3">
            <a:avLst>
              <a:gd name="adj1" fmla="val 50000"/>
            </a:avLst>
          </a:prstGeom>
          <a:ln w="15875" cap="rnd" cmpd="sng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928662" y="3071810"/>
            <a:ext cx="285752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2000232" y="2428868"/>
            <a:ext cx="3571900" cy="17145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785786" y="3857628"/>
            <a:ext cx="321471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1785918" y="2000240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>
            <a:off x="1785918" y="3429000"/>
            <a:ext cx="928694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1571604" y="2357430"/>
            <a:ext cx="1500198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  <a:grayscl/>
          </a:blip>
          <a:srcRect/>
          <a:stretch>
            <a:fillRect/>
          </a:stretch>
        </p:blipFill>
        <p:spPr bwMode="auto">
          <a:xfrm>
            <a:off x="0" y="0"/>
            <a:ext cx="6590109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00826" y="1730286"/>
            <a:ext cx="3143237" cy="3346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care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privacy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trusted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comfort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share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security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428604"/>
            <a:ext cx="4290556" cy="394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Caring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Sharing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Respect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Security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Comfort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Privacy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Trust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57166"/>
            <a:ext cx="4288536" cy="3941763"/>
          </a:xfrm>
        </p:spPr>
        <p:txBody>
          <a:bodyPr/>
          <a:lstStyle/>
          <a:p>
            <a:r>
              <a:rPr lang="ru-RU" dirty="0" smtClean="0"/>
              <a:t>забота, </a:t>
            </a:r>
            <a:r>
              <a:rPr lang="ru-RU" dirty="0" smtClean="0"/>
              <a:t>любовь</a:t>
            </a:r>
          </a:p>
          <a:p>
            <a:r>
              <a:rPr lang="ru-RU" dirty="0" smtClean="0"/>
              <a:t>участие, совместное </a:t>
            </a:r>
            <a:r>
              <a:rPr lang="ru-RU" dirty="0" smtClean="0"/>
              <a:t>переживание</a:t>
            </a:r>
          </a:p>
          <a:p>
            <a:r>
              <a:rPr lang="ru-RU" dirty="0" smtClean="0"/>
              <a:t>взаимное </a:t>
            </a:r>
            <a:r>
              <a:rPr lang="ru-RU" dirty="0" smtClean="0"/>
              <a:t>уважение</a:t>
            </a:r>
          </a:p>
          <a:p>
            <a:r>
              <a:rPr lang="ru-RU" dirty="0" smtClean="0"/>
              <a:t>защищённость, </a:t>
            </a:r>
            <a:r>
              <a:rPr lang="ru-RU" dirty="0" smtClean="0"/>
              <a:t>безопасность</a:t>
            </a:r>
          </a:p>
          <a:p>
            <a:r>
              <a:rPr lang="ru-RU" dirty="0" smtClean="0"/>
              <a:t>покой, </a:t>
            </a:r>
            <a:r>
              <a:rPr lang="ru-RU" dirty="0" smtClean="0"/>
              <a:t>утешение</a:t>
            </a:r>
          </a:p>
          <a:p>
            <a:r>
              <a:rPr lang="ru-RU" dirty="0" smtClean="0"/>
              <a:t>уединение</a:t>
            </a:r>
            <a:r>
              <a:rPr lang="ru-RU" dirty="0" smtClean="0"/>
              <a:t>, частная </a:t>
            </a:r>
            <a:r>
              <a:rPr lang="ru-RU" dirty="0" smtClean="0"/>
              <a:t>жизнь</a:t>
            </a:r>
          </a:p>
          <a:p>
            <a:r>
              <a:rPr lang="ru-RU" dirty="0" smtClean="0"/>
              <a:t>доверие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1248520880_090ba7f732cddf112c2819f76d1cdd2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4357694"/>
            <a:ext cx="4167195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Fyodor </a:t>
            </a:r>
            <a:r>
              <a:rPr lang="en-US" u="sng" dirty="0" err="1" smtClean="0"/>
              <a:t>Reshetnikov</a:t>
            </a:r>
            <a:r>
              <a:rPr lang="en-US" u="sng" dirty="0" smtClean="0"/>
              <a:t> </a:t>
            </a:r>
            <a:r>
              <a:rPr lang="ru-RU" i="1" dirty="0" smtClean="0"/>
              <a:t>“</a:t>
            </a:r>
            <a:r>
              <a:rPr lang="en-US" i="1" dirty="0" smtClean="0"/>
              <a:t>Bad Mark Again</a:t>
            </a:r>
            <a:r>
              <a:rPr lang="ru-RU" i="1" dirty="0" smtClean="0"/>
              <a:t>”</a:t>
            </a:r>
            <a:endParaRPr lang="ru-RU" dirty="0"/>
          </a:p>
        </p:txBody>
      </p:sp>
      <p:pic>
        <p:nvPicPr>
          <p:cNvPr id="8" name="Рисунок 7" descr="репродукц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071546"/>
            <a:ext cx="6643734" cy="5713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854637"/>
            <a:ext cx="6000760" cy="40033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214290"/>
            <a:ext cx="4572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We laugh and cry,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We work and play,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We help each other 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Every day.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The world's a lovely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Place to be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Because we are</a:t>
            </a:r>
            <a:b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</a:br>
            <a:r>
              <a:rPr lang="en-US" sz="4000" b="1" dirty="0">
                <a:solidFill>
                  <a:srgbClr val="FF0505"/>
                </a:solidFill>
                <a:latin typeface="Gabriola" pitchFamily="82" charset="0"/>
              </a:rPr>
              <a:t>A family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64357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en-US" dirty="0" smtClean="0"/>
              <a:t>. I am good … cooking.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71736" y="1071546"/>
          <a:ext cx="4143402" cy="414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529640"/>
                <a:gridCol w="741496"/>
                <a:gridCol w="847424"/>
                <a:gridCol w="859632"/>
              </a:tblGrid>
              <a:tr h="4772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571501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</a:t>
            </a:r>
            <a:r>
              <a:rPr lang="en-US" dirty="0" smtClean="0"/>
              <a:t>I … my friend when we are far away.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71736" y="1071546"/>
          <a:ext cx="4000529" cy="408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25"/>
                <a:gridCol w="622506"/>
                <a:gridCol w="511377"/>
                <a:gridCol w="715928"/>
                <a:gridCol w="818203"/>
                <a:gridCol w="829990"/>
              </a:tblGrid>
              <a:tr h="5391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93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5789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</a:t>
            </a:r>
            <a:r>
              <a:rPr lang="en-US" dirty="0" smtClean="0"/>
              <a:t>A golden … is a symbol of wedding.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71736" y="1071546"/>
          <a:ext cx="4143402" cy="414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529640"/>
                <a:gridCol w="741496"/>
                <a:gridCol w="847424"/>
                <a:gridCol w="859632"/>
              </a:tblGrid>
              <a:tr h="4772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5. My brother is two years … than me.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57422" y="1071546"/>
          <a:ext cx="4143402" cy="414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529640"/>
                <a:gridCol w="741496"/>
                <a:gridCol w="847424"/>
                <a:gridCol w="859632"/>
              </a:tblGrid>
              <a:tr h="4772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6. You treat me like a …!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0298" y="1071546"/>
          <a:ext cx="4143402" cy="4146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620740"/>
                <a:gridCol w="650396"/>
                <a:gridCol w="847424"/>
                <a:gridCol w="859632"/>
              </a:tblGrid>
              <a:tr h="4772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96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488" y="1214422"/>
          <a:ext cx="4143402" cy="4186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472"/>
                <a:gridCol w="644738"/>
                <a:gridCol w="529640"/>
                <a:gridCol w="741496"/>
                <a:gridCol w="847424"/>
                <a:gridCol w="859632"/>
              </a:tblGrid>
              <a:tr h="5538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54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 descr="na-sait-0508201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5857892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505"/>
                </a:solidFill>
              </a:rPr>
              <a:t>FAMILY AND FAMILY VALUES</a:t>
            </a:r>
            <a:endParaRPr lang="ru-RU" sz="3600" b="1" dirty="0">
              <a:solidFill>
                <a:srgbClr val="FF05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786050" y="357166"/>
          <a:ext cx="6076950" cy="6272218"/>
        </p:xfrm>
        <a:graphic>
          <a:graphicData uri="http://schemas.openxmlformats.org/drawingml/2006/table">
            <a:tbl>
              <a:tblPr/>
              <a:tblGrid>
                <a:gridCol w="3038475"/>
                <a:gridCol w="3038475"/>
              </a:tblGrid>
              <a:tr h="6272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Family comes together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For always and forever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In sickness and in health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In poverty or in wealth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Without any reason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Anytime or any season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Family comes together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For always and forever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In death or in life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In happiness or in strife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In anger or in kindness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Whether all seeing or in blindness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Family comes together 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For always and forever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Whether for work or for play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They somehow find a way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For family to come together</a:t>
                      </a:r>
                      <a:b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2400" i="1" dirty="0">
                          <a:latin typeface="Times New Roman"/>
                          <a:ea typeface="Times New Roman"/>
                          <a:cs typeface="Times New Roman"/>
                        </a:rPr>
                        <a:t>Because families are forever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95e6efb17f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000950"/>
            <a:ext cx="3857620" cy="285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234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5857892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505"/>
                </a:solidFill>
              </a:rPr>
              <a:t>FAMILY AND FAMILY VALUES</a:t>
            </a:r>
            <a:endParaRPr lang="ru-RU" sz="3600" b="1" dirty="0">
              <a:solidFill>
                <a:srgbClr val="FF05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455</Words>
  <Application>Microsoft Office PowerPoint</Application>
  <PresentationFormat>Экран (4:3)</PresentationFormat>
  <Paragraphs>156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1 I want to get my younger sister … my back. </vt:lpstr>
      <vt:lpstr>2 . I am good … cooking. </vt:lpstr>
      <vt:lpstr>3. I … my friend when we are far away. </vt:lpstr>
      <vt:lpstr>4. A golden … is a symbol of wedding. </vt:lpstr>
      <vt:lpstr>5. My brother is two years … than me. </vt:lpstr>
      <vt:lpstr>6. You treat me like a …! </vt:lpstr>
      <vt:lpstr>Слайд 7</vt:lpstr>
      <vt:lpstr>Слайд 8</vt:lpstr>
      <vt:lpstr>Слайд 9</vt:lpstr>
      <vt:lpstr>Listen to the text and fill in the table (there is one extra sentence)</vt:lpstr>
      <vt:lpstr>Match the word with the definition </vt:lpstr>
      <vt:lpstr>Слайд 12</vt:lpstr>
      <vt:lpstr>Слайд 13</vt:lpstr>
      <vt:lpstr>Fyodor Reshetnikov “Bad Mark Again”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I want to get my younger sister … my back.</dc:title>
  <dc:creator>Андрей</dc:creator>
  <cp:lastModifiedBy>Андрей</cp:lastModifiedBy>
  <cp:revision>9</cp:revision>
  <dcterms:created xsi:type="dcterms:W3CDTF">2014-01-07T09:31:34Z</dcterms:created>
  <dcterms:modified xsi:type="dcterms:W3CDTF">2014-01-07T10:59:53Z</dcterms:modified>
</cp:coreProperties>
</file>