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4"/>
  </p:notesMasterIdLst>
  <p:sldIdLst>
    <p:sldId id="256" r:id="rId2"/>
    <p:sldId id="306" r:id="rId3"/>
    <p:sldId id="257" r:id="rId4"/>
    <p:sldId id="289" r:id="rId5"/>
    <p:sldId id="290" r:id="rId6"/>
    <p:sldId id="291" r:id="rId7"/>
    <p:sldId id="292" r:id="rId8"/>
    <p:sldId id="280" r:id="rId9"/>
    <p:sldId id="293" r:id="rId10"/>
    <p:sldId id="294" r:id="rId11"/>
    <p:sldId id="298" r:id="rId12"/>
    <p:sldId id="299" r:id="rId13"/>
    <p:sldId id="296" r:id="rId14"/>
    <p:sldId id="300" r:id="rId15"/>
    <p:sldId id="301" r:id="rId16"/>
    <p:sldId id="297" r:id="rId17"/>
    <p:sldId id="302" r:id="rId18"/>
    <p:sldId id="303" r:id="rId19"/>
    <p:sldId id="304" r:id="rId20"/>
    <p:sldId id="305" r:id="rId21"/>
    <p:sldId id="279" r:id="rId22"/>
    <p:sldId id="28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5050"/>
    <a:srgbClr val="FF0066"/>
    <a:srgbClr val="FFCCFF"/>
    <a:srgbClr val="FF6699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8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/>
              <a:t>Классификация обращений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Лист1!$A$2:$A$8</c:f>
              <c:strCache>
                <c:ptCount val="7"/>
                <c:pt idx="0">
                  <c:v>Антропонимы (имена людей)</c:v>
                </c:pt>
                <c:pt idx="1">
                  <c:v>Ласковые, дружеские, разговорные обращения</c:v>
                </c:pt>
                <c:pt idx="2">
                  <c:v>Члены семьи</c:v>
                </c:pt>
                <c:pt idx="3">
                  <c:v>Вежливые обращения</c:v>
                </c:pt>
                <c:pt idx="4">
                  <c:v>Названия профессий</c:v>
                </c:pt>
                <c:pt idx="5">
                  <c:v>Неодушевленные предметы, вымышленные персонажи, животные</c:v>
                </c:pt>
                <c:pt idx="6">
                  <c:v>Топонимы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46</c:v>
                </c:pt>
                <c:pt idx="1">
                  <c:v>37</c:v>
                </c:pt>
                <c:pt idx="2">
                  <c:v>15</c:v>
                </c:pt>
                <c:pt idx="3">
                  <c:v>12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8.4354874061281587E-2"/>
          <c:y val="9.6266710085359447E-2"/>
          <c:w val="0.88378231368996041"/>
          <c:h val="0.375822931125080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>
      <a:gsLst>
        <a:gs pos="61000">
          <a:srgbClr val="E7F5D4"/>
        </a:gs>
        <a:gs pos="0">
          <a:srgbClr val="9EC544">
            <a:tint val="66000"/>
            <a:satMod val="160000"/>
          </a:srgbClr>
        </a:gs>
        <a:gs pos="50000">
          <a:srgbClr val="9EC544">
            <a:tint val="44500"/>
            <a:satMod val="160000"/>
          </a:srgbClr>
        </a:gs>
        <a:gs pos="100000">
          <a:srgbClr val="FFC000"/>
        </a:gs>
        <a:gs pos="58000">
          <a:srgbClr val="EAF6DA"/>
        </a:gs>
        <a:gs pos="63000">
          <a:srgbClr val="9EC544">
            <a:tint val="23500"/>
            <a:satMod val="160000"/>
          </a:srgbClr>
        </a:gs>
      </a:gsLst>
      <a:lin ang="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B94C04C-90F5-4806-8870-FC39746738F5}" type="datetimeFigureOut">
              <a:rPr lang="ru-RU"/>
              <a:pPr>
                <a:defRPr/>
              </a:pPr>
              <a:t>13.02.2016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3AAF58B-EA19-4AFC-A1FE-971D17C150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93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AF58B-EA19-4AFC-A1FE-971D17C1508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3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71D87E-4DE6-4AFD-97DE-B572B17538E2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D45F0-1F2B-40E9-8D3F-1A82CC38FB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4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2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7757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9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58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40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43104-45BB-45CB-98D2-466807980052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DE440-BA82-48A0-9A21-1484724116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87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AD6363-89AC-482B-AE53-8E20AD027835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FEFB-3649-4532-9C9D-DBB7A3DFA8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2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A865A5-A725-417B-A429-7FB57D3B5DF3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10575-A474-40E9-9DF4-835023FD2C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BBFA3-3B01-41E5-9B54-A4C4F693DDD6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BF7AE-D235-4FBE-BA50-1CCB149F95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1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AA25B8-C161-42A4-AB48-942F20EF6797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311F3-A573-4CDA-B5DA-ED0D46924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0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90F7E-12B3-4FBA-B520-C626B89024A7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428A9-D6DA-49D0-BB91-FB689C0B9F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7100C1-688C-4142-9267-7EF2D5D8844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4B9AD-2665-46A2-B4C2-0DD22344A2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4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B76AE6-831F-4CB3-B246-6DF190FB02C1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61B92-EB5D-419D-B929-2DF3BEDCA8A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3CD9D3-A3B5-4218-8CD3-B0AB9A658C6A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AA2E-5695-431A-9781-2D96E99CAB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79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71718-F927-4FD2-A6EA-CBDB1ED855E4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29D84-0ECF-4F7A-B84E-BB78E0B44A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3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8BD133-6C31-4713-8B50-9A44D25DE7DE}" type="datetimeFigureOut">
              <a:rPr lang="en-US" smtClean="0"/>
              <a:pPr>
                <a:defRPr/>
              </a:pPr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47C43B-6F24-4FA8-8791-31237E6BD0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269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323430" y="1340768"/>
            <a:ext cx="864118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«Особенности </a:t>
            </a:r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 употребления </a:t>
            </a:r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обращения </a:t>
            </a:r>
            <a:r>
              <a:rPr lang="ru-RU" sz="5400" b="1" dirty="0">
                <a:solidFill>
                  <a:srgbClr val="FFC000"/>
                </a:solidFill>
                <a:latin typeface="Monotype Corsiva" pitchFamily="66" charset="0"/>
              </a:rPr>
              <a:t>в текстах англоязычных </a:t>
            </a:r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 песен</a:t>
            </a:r>
            <a:endParaRPr lang="ru-RU" sz="5400" b="1" dirty="0" smtClean="0">
              <a:solidFill>
                <a:srgbClr val="FFC000"/>
              </a:solidFill>
              <a:latin typeface="Monotype Corsiva" pitchFamily="66" charset="0"/>
            </a:endParaRPr>
          </a:p>
          <a:p>
            <a:pPr algn="ctr"/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 </a:t>
            </a:r>
            <a:r>
              <a:rPr lang="ru-RU" sz="5400" b="1" dirty="0" smtClean="0">
                <a:solidFill>
                  <a:srgbClr val="FFC000"/>
                </a:solidFill>
                <a:latin typeface="Monotype Corsiva" pitchFamily="66" charset="0"/>
              </a:rPr>
              <a:t>разных  </a:t>
            </a:r>
            <a:r>
              <a:rPr lang="ru-RU" sz="5400" b="1" dirty="0">
                <a:solidFill>
                  <a:srgbClr val="FFC000"/>
                </a:solidFill>
                <a:latin typeface="Monotype Corsiva" pitchFamily="66" charset="0"/>
              </a:rPr>
              <a:t>лет»</a:t>
            </a:r>
            <a:endParaRPr lang="en-US" sz="5400" b="1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340" y="4549775"/>
            <a:ext cx="7345362" cy="230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Гилязова</a:t>
            </a:r>
            <a:r>
              <a:rPr lang="ru-RU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 Татьяна </a:t>
            </a:r>
          </a:p>
          <a:p>
            <a:pPr algn="ctr">
              <a:defRPr/>
            </a:pPr>
            <a:r>
              <a:rPr lang="ru-RU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11А </a:t>
            </a:r>
            <a:r>
              <a:rPr lang="ru-RU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класс   МБОУ «СОШ №13»</a:t>
            </a:r>
          </a:p>
          <a:p>
            <a:pPr algn="ctr">
              <a:defRPr/>
            </a:pPr>
            <a:r>
              <a:rPr lang="ru-RU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Научный руководитель </a:t>
            </a:r>
          </a:p>
          <a:p>
            <a:pPr algn="ctr">
              <a:defRPr/>
            </a:pPr>
            <a:r>
              <a:rPr lang="ru-RU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Аюпова </a:t>
            </a:r>
            <a:r>
              <a:rPr lang="ru-RU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Е.Р.</a:t>
            </a:r>
            <a:endParaRPr lang="ru-RU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1589" y="77788"/>
            <a:ext cx="8424863" cy="1385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Городская научно–практическая конференция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«Культура. Интеллект. Наука»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58916"/>
            <a:ext cx="4968552" cy="6777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Антропонимы (имена людей)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9164" y="980728"/>
            <a:ext cx="8676964" cy="34163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bg1"/>
                </a:solidFill>
              </a:rPr>
              <a:t>антропонимы - самые употребляемые </a:t>
            </a:r>
            <a:r>
              <a:rPr lang="ru-RU" sz="2400" b="1" dirty="0">
                <a:solidFill>
                  <a:schemeClr val="bg1"/>
                </a:solidFill>
              </a:rPr>
              <a:t>обращения в текстах анализируемых </a:t>
            </a:r>
            <a:r>
              <a:rPr lang="ru-RU" sz="2400" b="1" dirty="0" smtClean="0">
                <a:solidFill>
                  <a:schemeClr val="bg1"/>
                </a:solidFill>
              </a:rPr>
              <a:t>песен;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bg1"/>
                </a:solidFill>
              </a:rPr>
              <a:t>женские </a:t>
            </a:r>
            <a:r>
              <a:rPr lang="ru-RU" sz="2400" b="1" dirty="0">
                <a:solidFill>
                  <a:schemeClr val="bg1"/>
                </a:solidFill>
              </a:rPr>
              <a:t>имена как обращения употребляются чаще, чем </a:t>
            </a:r>
            <a:r>
              <a:rPr lang="ru-RU" sz="2400" b="1" dirty="0" smtClean="0">
                <a:solidFill>
                  <a:schemeClr val="bg1"/>
                </a:solidFill>
              </a:rPr>
              <a:t>мужские; </a:t>
            </a:r>
          </a:p>
          <a:p>
            <a:endParaRPr lang="ru-RU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lang="ru-RU" sz="2400" b="1" dirty="0">
                <a:solidFill>
                  <a:schemeClr val="bg1"/>
                </a:solidFill>
              </a:rPr>
              <a:t>основном используются популярные и распространенные имена: </a:t>
            </a:r>
            <a:r>
              <a:rPr lang="ru-RU" sz="2400" b="1" dirty="0" err="1">
                <a:solidFill>
                  <a:schemeClr val="bg1"/>
                </a:solidFill>
              </a:rPr>
              <a:t>Jessica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>
                <a:solidFill>
                  <a:schemeClr val="bg1"/>
                </a:solidFill>
              </a:rPr>
              <a:t>Sarah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>
                <a:solidFill>
                  <a:schemeClr val="bg1"/>
                </a:solidFill>
              </a:rPr>
              <a:t>Johny</a:t>
            </a:r>
            <a:r>
              <a:rPr lang="ru-RU" sz="2400" b="1" dirty="0">
                <a:solidFill>
                  <a:schemeClr val="bg1"/>
                </a:solidFill>
              </a:rPr>
              <a:t>, и др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85820"/>
            <a:ext cx="4968552" cy="6777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Антропонимы (имена людей)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836712"/>
            <a:ext cx="7128792" cy="600164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Имена, относящиеся к </a:t>
            </a:r>
            <a:r>
              <a:rPr lang="ru-RU" sz="2400" b="1" dirty="0">
                <a:solidFill>
                  <a:srgbClr val="C00000"/>
                </a:solidFill>
              </a:rPr>
              <a:t>легендам и библейским </a:t>
            </a:r>
            <a:r>
              <a:rPr lang="ru-RU" sz="2400" b="1" dirty="0" smtClean="0">
                <a:solidFill>
                  <a:srgbClr val="C00000"/>
                </a:solidFill>
              </a:rPr>
              <a:t>историям: 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Например</a:t>
            </a:r>
            <a:r>
              <a:rPr lang="ru-RU" sz="2400" b="1" dirty="0">
                <a:solidFill>
                  <a:schemeClr val="bg1"/>
                </a:solidFill>
              </a:rPr>
              <a:t>, в песне “</a:t>
            </a:r>
            <a:r>
              <a:rPr lang="ru-RU" sz="2400" b="1" dirty="0" err="1">
                <a:solidFill>
                  <a:schemeClr val="bg1"/>
                </a:solidFill>
              </a:rPr>
              <a:t>Lorelei</a:t>
            </a:r>
            <a:r>
              <a:rPr lang="ru-RU" sz="2400" b="1" dirty="0">
                <a:solidFill>
                  <a:schemeClr val="bg1"/>
                </a:solidFill>
              </a:rPr>
              <a:t>” группы “</a:t>
            </a:r>
            <a:r>
              <a:rPr lang="ru-RU" sz="2400" b="1" dirty="0" err="1">
                <a:solidFill>
                  <a:schemeClr val="bg1"/>
                </a:solidFill>
              </a:rPr>
              <a:t>Scorpions</a:t>
            </a:r>
            <a:r>
              <a:rPr lang="ru-RU" sz="2400" b="1" dirty="0">
                <a:solidFill>
                  <a:schemeClr val="bg1"/>
                </a:solidFill>
              </a:rPr>
              <a:t>” </a:t>
            </a:r>
            <a:r>
              <a:rPr lang="en-US" sz="2400" b="1" dirty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rgbClr val="C00000"/>
                </a:solidFill>
              </a:rPr>
              <a:t>Lorelei</a:t>
            </a:r>
            <a:r>
              <a:rPr lang="en-US" sz="2400" b="1" dirty="0">
                <a:solidFill>
                  <a:schemeClr val="bg1"/>
                </a:solidFill>
              </a:rPr>
              <a:t>, my ship has passed you by and though you promised me to show the way you led me astray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lang="ru-RU" sz="2400" b="1" dirty="0">
                <a:solidFill>
                  <a:schemeClr val="bg1"/>
                </a:solidFill>
              </a:rPr>
              <a:t>песне Луи </a:t>
            </a:r>
            <a:r>
              <a:rPr lang="ru-RU" sz="2400" b="1" dirty="0" err="1">
                <a:solidFill>
                  <a:schemeClr val="bg1"/>
                </a:solidFill>
              </a:rPr>
              <a:t>Армстронга</a:t>
            </a:r>
            <a:r>
              <a:rPr lang="ru-RU" sz="2400" b="1" dirty="0">
                <a:solidFill>
                  <a:schemeClr val="bg1"/>
                </a:solidFill>
              </a:rPr>
              <a:t> «</a:t>
            </a:r>
            <a:r>
              <a:rPr lang="ru-RU" sz="2400" b="1" dirty="0" err="1">
                <a:solidFill>
                  <a:schemeClr val="bg1"/>
                </a:solidFill>
              </a:rPr>
              <a:t>Go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down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>
                <a:solidFill>
                  <a:schemeClr val="bg1"/>
                </a:solidFill>
              </a:rPr>
              <a:t>Moses</a:t>
            </a:r>
            <a:r>
              <a:rPr lang="ru-RU" sz="2400" b="1" dirty="0">
                <a:solidFill>
                  <a:schemeClr val="bg1"/>
                </a:solidFill>
              </a:rPr>
              <a:t>» (Сойди, Моисей) </a:t>
            </a:r>
            <a:r>
              <a:rPr lang="ru-RU" sz="2400" b="1" dirty="0" smtClean="0">
                <a:solidFill>
                  <a:schemeClr val="bg1"/>
                </a:solidFill>
              </a:rPr>
              <a:t>— описываются </a:t>
            </a:r>
            <a:r>
              <a:rPr lang="ru-RU" sz="2400" b="1" dirty="0">
                <a:solidFill>
                  <a:schemeClr val="bg1"/>
                </a:solidFill>
              </a:rPr>
              <a:t>события из Ветхого </a:t>
            </a:r>
            <a:r>
              <a:rPr lang="ru-RU" sz="2400" b="1" dirty="0" smtClean="0">
                <a:solidFill>
                  <a:schemeClr val="bg1"/>
                </a:solidFill>
              </a:rPr>
              <a:t>Завета: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«…So the God said: 'Go down, </a:t>
            </a:r>
            <a:r>
              <a:rPr lang="en-US" sz="2400" b="1" dirty="0">
                <a:solidFill>
                  <a:srgbClr val="C00000"/>
                </a:solidFill>
              </a:rPr>
              <a:t>Moses</a:t>
            </a:r>
            <a:r>
              <a:rPr lang="en-US" sz="2400" b="1" dirty="0">
                <a:solidFill>
                  <a:schemeClr val="bg1"/>
                </a:solidFill>
              </a:rPr>
              <a:t>, way down in Egypt land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755" y="836712"/>
            <a:ext cx="1509587" cy="20195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67"/>
          <a:stretch/>
        </p:blipFill>
        <p:spPr>
          <a:xfrm>
            <a:off x="7205888" y="4797152"/>
            <a:ext cx="1938111" cy="147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85820"/>
            <a:ext cx="4968552" cy="6777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Антропонимы (имена людей)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836712"/>
            <a:ext cx="8856984" cy="600164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Обращение </a:t>
            </a:r>
            <a:r>
              <a:rPr lang="ru-RU" sz="2400" b="1" dirty="0">
                <a:solidFill>
                  <a:srgbClr val="C00000"/>
                </a:solidFill>
              </a:rPr>
              <a:t>к известным людям: 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Песня «</a:t>
            </a:r>
            <a:r>
              <a:rPr lang="ru-RU" sz="2400" b="1" dirty="0" err="1" smtClean="0">
                <a:solidFill>
                  <a:schemeClr val="bg1"/>
                </a:solidFill>
              </a:rPr>
              <a:t>Donatella</a:t>
            </a:r>
            <a:r>
              <a:rPr lang="ru-RU" sz="2400" b="1" dirty="0" smtClean="0">
                <a:solidFill>
                  <a:schemeClr val="bg1"/>
                </a:solidFill>
              </a:rPr>
              <a:t>» </a:t>
            </a:r>
            <a:r>
              <a:rPr lang="ru-RU" sz="2400" b="1" dirty="0" err="1" smtClean="0">
                <a:solidFill>
                  <a:schemeClr val="bg1"/>
                </a:solidFill>
              </a:rPr>
              <a:t>Lady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Gaga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  - обращение </a:t>
            </a:r>
            <a:r>
              <a:rPr lang="ru-RU" sz="2400" b="1" dirty="0">
                <a:solidFill>
                  <a:schemeClr val="bg1"/>
                </a:solidFill>
              </a:rPr>
              <a:t>к </a:t>
            </a:r>
            <a:r>
              <a:rPr lang="ru-RU" sz="2400" b="1" dirty="0" err="1">
                <a:solidFill>
                  <a:schemeClr val="bg1"/>
                </a:solidFill>
              </a:rPr>
              <a:t>Донателле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Версаче (известному дизайнеру)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rgbClr val="C00000"/>
                </a:solidFill>
              </a:rPr>
              <a:t>Donatella! </a:t>
            </a:r>
            <a:r>
              <a:rPr lang="en-US" sz="2400" b="1" dirty="0">
                <a:solidFill>
                  <a:schemeClr val="bg1"/>
                </a:solidFill>
              </a:rPr>
              <a:t>All of the day I'm </a:t>
            </a:r>
            <a:r>
              <a:rPr lang="en-US" sz="2400" b="1" dirty="0" err="1">
                <a:solidFill>
                  <a:schemeClr val="bg1"/>
                </a:solidFill>
              </a:rPr>
              <a:t>gonna</a:t>
            </a:r>
            <a:r>
              <a:rPr lang="en-US" sz="2400" b="1" dirty="0">
                <a:solidFill>
                  <a:schemeClr val="bg1"/>
                </a:solidFill>
              </a:rPr>
              <a:t> wear designer and forget your name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Песня </a:t>
            </a:r>
            <a:r>
              <a:rPr lang="ru-RU" sz="2400" b="1" dirty="0">
                <a:solidFill>
                  <a:schemeClr val="bg1"/>
                </a:solidFill>
              </a:rPr>
              <a:t>Джемса </a:t>
            </a:r>
            <a:r>
              <a:rPr lang="ru-RU" sz="2400" b="1" dirty="0" err="1">
                <a:solidFill>
                  <a:schemeClr val="bg1"/>
                </a:solidFill>
              </a:rPr>
              <a:t>Бланта</a:t>
            </a:r>
            <a:r>
              <a:rPr lang="ru-RU" sz="2400" b="1" dirty="0">
                <a:solidFill>
                  <a:schemeClr val="bg1"/>
                </a:solidFill>
              </a:rPr>
              <a:t> «</a:t>
            </a:r>
            <a:r>
              <a:rPr lang="ru-RU" sz="2400" b="1" dirty="0" err="1">
                <a:solidFill>
                  <a:schemeClr val="bg1"/>
                </a:solidFill>
              </a:rPr>
              <a:t>So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long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>
                <a:solidFill>
                  <a:schemeClr val="bg1"/>
                </a:solidFill>
              </a:rPr>
              <a:t>Jimmy</a:t>
            </a:r>
            <a:r>
              <a:rPr lang="ru-RU" sz="2400" b="1" dirty="0">
                <a:solidFill>
                  <a:schemeClr val="bg1"/>
                </a:solidFill>
              </a:rPr>
              <a:t>» посвящена двум великим рок-музыкантам – </a:t>
            </a:r>
            <a:r>
              <a:rPr lang="ru-RU" sz="2400" b="1" dirty="0" smtClean="0">
                <a:solidFill>
                  <a:schemeClr val="bg1"/>
                </a:solidFill>
              </a:rPr>
              <a:t>Джимми </a:t>
            </a:r>
            <a:r>
              <a:rPr lang="ru-RU" sz="2400" b="1" dirty="0" err="1">
                <a:solidFill>
                  <a:schemeClr val="bg1"/>
                </a:solidFill>
              </a:rPr>
              <a:t>Хендриксу</a:t>
            </a:r>
            <a:r>
              <a:rPr lang="ru-RU" sz="2400" b="1" dirty="0">
                <a:solidFill>
                  <a:schemeClr val="bg1"/>
                </a:solidFill>
              </a:rPr>
              <a:t>  и Джиму </a:t>
            </a:r>
            <a:r>
              <a:rPr lang="ru-RU" sz="2400" b="1" dirty="0" err="1" smtClean="0">
                <a:solidFill>
                  <a:schemeClr val="bg1"/>
                </a:solidFill>
              </a:rPr>
              <a:t>Моррисону</a:t>
            </a:r>
            <a:r>
              <a:rPr lang="ru-RU" sz="2400" b="1" dirty="0">
                <a:solidFill>
                  <a:schemeClr val="bg1"/>
                </a:solidFill>
              </a:rPr>
              <a:t>: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«So long, </a:t>
            </a:r>
            <a:r>
              <a:rPr lang="en-US" sz="2400" b="1" dirty="0">
                <a:solidFill>
                  <a:srgbClr val="C00000"/>
                </a:solidFill>
              </a:rPr>
              <a:t>Jimmy</a:t>
            </a:r>
            <a:r>
              <a:rPr lang="en-US" sz="2400" b="1" dirty="0">
                <a:solidFill>
                  <a:schemeClr val="bg1"/>
                </a:solidFill>
              </a:rPr>
              <a:t>, so long. Though you only stayed a moment, we all know that you're the one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Песня Джона Леннона “</a:t>
            </a:r>
            <a:r>
              <a:rPr lang="ru-RU" sz="2400" b="1" dirty="0" err="1">
                <a:solidFill>
                  <a:schemeClr val="bg1"/>
                </a:solidFill>
              </a:rPr>
              <a:t>Beautiful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boy</a:t>
            </a:r>
            <a:r>
              <a:rPr lang="ru-RU" sz="2400" b="1" dirty="0">
                <a:solidFill>
                  <a:schemeClr val="bg1"/>
                </a:solidFill>
              </a:rPr>
              <a:t>” посвящена его сыну Шону. В этой песне вместо обращения «сын» исполнитель использует обращение «</a:t>
            </a:r>
            <a:r>
              <a:rPr lang="ru-RU" sz="2400" b="1" dirty="0" err="1">
                <a:solidFill>
                  <a:srgbClr val="C00000"/>
                </a:solidFill>
              </a:rPr>
              <a:t>Beautiful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boy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Darling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Sean</a:t>
            </a:r>
            <a:r>
              <a:rPr lang="ru-RU" sz="2400" b="1" dirty="0">
                <a:solidFill>
                  <a:schemeClr val="bg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646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67779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Разговорные, дружеские и ласковые обращения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707" y="1556792"/>
            <a:ext cx="8964488" cy="83099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Самые распространенные обращения этой категории: </a:t>
            </a:r>
            <a:r>
              <a:rPr lang="ru-RU" sz="2400" b="1" dirty="0" err="1" smtClean="0">
                <a:solidFill>
                  <a:srgbClr val="C00000"/>
                </a:solidFill>
              </a:rPr>
              <a:t>babe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baby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darling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dear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my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love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</a:rPr>
              <a:t>honey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8668" y="2748283"/>
            <a:ext cx="8064896" cy="267765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Обращение </a:t>
            </a:r>
            <a:r>
              <a:rPr lang="ru-RU" sz="2400" b="1" dirty="0">
                <a:solidFill>
                  <a:schemeClr val="bg1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darling</a:t>
            </a:r>
            <a:r>
              <a:rPr lang="en-US" sz="2400" b="1" dirty="0">
                <a:solidFill>
                  <a:schemeClr val="bg1"/>
                </a:solidFill>
              </a:rPr>
              <a:t>» </a:t>
            </a:r>
            <a:r>
              <a:rPr lang="ru-RU" sz="2400" b="1" dirty="0">
                <a:solidFill>
                  <a:schemeClr val="bg1"/>
                </a:solidFill>
              </a:rPr>
              <a:t>звучит возвышенно в песне группы Битлз «Слова любви»: «…</a:t>
            </a:r>
            <a:r>
              <a:rPr lang="en-US" sz="2400" b="1" dirty="0">
                <a:solidFill>
                  <a:schemeClr val="bg1"/>
                </a:solidFill>
              </a:rPr>
              <a:t>words of love you whisper soft and true…</a:t>
            </a:r>
            <a:r>
              <a:rPr lang="en-US" sz="2400" b="1" dirty="0">
                <a:solidFill>
                  <a:srgbClr val="C00000"/>
                </a:solidFill>
              </a:rPr>
              <a:t>darling</a:t>
            </a:r>
            <a:r>
              <a:rPr lang="en-US" sz="2400" b="1" dirty="0">
                <a:solidFill>
                  <a:schemeClr val="bg1"/>
                </a:solidFill>
              </a:rPr>
              <a:t>, I love you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и цинично в песне «Умри, дорогая» группы Металлика «…</a:t>
            </a:r>
            <a:r>
              <a:rPr lang="en-US" sz="2400" b="1" dirty="0">
                <a:solidFill>
                  <a:schemeClr val="bg1"/>
                </a:solidFill>
              </a:rPr>
              <a:t>die, die, die, </a:t>
            </a:r>
            <a:r>
              <a:rPr lang="en-US" sz="2400" b="1" dirty="0" smtClean="0">
                <a:solidFill>
                  <a:schemeClr val="bg1"/>
                </a:solidFill>
              </a:rPr>
              <a:t>my </a:t>
            </a:r>
            <a:r>
              <a:rPr lang="en-US" sz="2400" b="1" dirty="0">
                <a:solidFill>
                  <a:srgbClr val="C00000"/>
                </a:solidFill>
              </a:rPr>
              <a:t>darling</a:t>
            </a:r>
            <a:r>
              <a:rPr lang="en-US" sz="2400" b="1" dirty="0">
                <a:solidFill>
                  <a:schemeClr val="bg1"/>
                </a:solidFill>
              </a:rPr>
              <a:t>… Don’t utter a single word… Now your life drains on the floor…»</a:t>
            </a:r>
          </a:p>
        </p:txBody>
      </p:sp>
    </p:spTree>
    <p:extLst>
      <p:ext uri="{BB962C8B-B14F-4D97-AF65-F5344CB8AC3E}">
        <p14:creationId xmlns:p14="http://schemas.microsoft.com/office/powerpoint/2010/main" val="23083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67779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Разговорные, дружеские и ласковые обращения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29783"/>
            <a:ext cx="4145192" cy="156966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Ласковые и восторженные: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«</a:t>
            </a:r>
            <a:r>
              <a:rPr lang="en-US" sz="2400" b="1" dirty="0" err="1">
                <a:solidFill>
                  <a:srgbClr val="C00000"/>
                </a:solidFill>
              </a:rPr>
              <a:t>kitty</a:t>
            </a:r>
            <a:r>
              <a:rPr lang="en-US" sz="2400" b="1" dirty="0" err="1" smtClean="0">
                <a:solidFill>
                  <a:srgbClr val="C00000"/>
                </a:solidFill>
              </a:rPr>
              <a:t>»,«</a:t>
            </a:r>
            <a:r>
              <a:rPr lang="en-US" sz="2400" b="1" dirty="0" err="1">
                <a:solidFill>
                  <a:srgbClr val="C00000"/>
                </a:solidFill>
              </a:rPr>
              <a:t>sweet</a:t>
            </a:r>
            <a:r>
              <a:rPr lang="en-US" sz="2400" b="1" dirty="0">
                <a:solidFill>
                  <a:srgbClr val="C00000"/>
                </a:solidFill>
              </a:rPr>
              <a:t> thing», «my love», «angel</a:t>
            </a:r>
            <a:r>
              <a:rPr lang="en-US" sz="2400" b="1" dirty="0" smtClean="0">
                <a:solidFill>
                  <a:srgbClr val="C00000"/>
                </a:solidFill>
              </a:rPr>
              <a:t>»,</a:t>
            </a:r>
            <a:r>
              <a:rPr lang="ru-RU" sz="2400" b="1" dirty="0" smtClean="0">
                <a:solidFill>
                  <a:srgbClr val="C00000"/>
                </a:solidFill>
              </a:rPr>
              <a:t> «</a:t>
            </a:r>
            <a:r>
              <a:rPr lang="en-US" sz="2400" b="1" dirty="0" smtClean="0">
                <a:solidFill>
                  <a:srgbClr val="C00000"/>
                </a:solidFill>
              </a:rPr>
              <a:t>queen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1829783"/>
            <a:ext cx="4032448" cy="83099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Пренебрежительные: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scallywag», «fool» </a:t>
            </a:r>
            <a:r>
              <a:rPr lang="ru-RU" sz="2400" b="1" dirty="0">
                <a:solidFill>
                  <a:schemeClr val="bg1"/>
                </a:solidFill>
              </a:rPr>
              <a:t>и др.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699792" y="795768"/>
            <a:ext cx="432048" cy="103401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91973" y="796715"/>
            <a:ext cx="216024" cy="103401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4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22438"/>
            <a:ext cx="4968552" cy="67779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Обращения к членам семьи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560" y="795768"/>
            <a:ext cx="8838782" cy="83099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Самые распространенные обращения этой категории: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mother», «mama», «mommy», «papa», «daddy», «father</a:t>
            </a:r>
            <a:r>
              <a:rPr lang="en-US" sz="2400" b="1" dirty="0" smtClean="0">
                <a:solidFill>
                  <a:srgbClr val="C00000"/>
                </a:solidFill>
              </a:rPr>
              <a:t>»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560" y="1700808"/>
            <a:ext cx="8838782" cy="452431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</a:t>
            </a:r>
            <a:r>
              <a:rPr lang="ru-RU" sz="2400" b="1" dirty="0" smtClean="0">
                <a:solidFill>
                  <a:schemeClr val="bg1"/>
                </a:solidFill>
              </a:rPr>
              <a:t>есня </a:t>
            </a:r>
            <a:r>
              <a:rPr lang="ru-RU" sz="2400" b="1" dirty="0">
                <a:solidFill>
                  <a:schemeClr val="bg1"/>
                </a:solidFill>
              </a:rPr>
              <a:t>Мадонны «</a:t>
            </a:r>
            <a:r>
              <a:rPr lang="en-US" sz="2400" b="1" dirty="0">
                <a:solidFill>
                  <a:schemeClr val="bg1"/>
                </a:solidFill>
              </a:rPr>
              <a:t>Oh, father»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rgbClr val="C00000"/>
                </a:solidFill>
              </a:rPr>
              <a:t>Oh Father</a:t>
            </a:r>
            <a:r>
              <a:rPr lang="en-US" sz="2400" b="1" dirty="0">
                <a:solidFill>
                  <a:schemeClr val="bg1"/>
                </a:solidFill>
              </a:rPr>
              <a:t>, you never wanted to live that way, you never wanted to hurt me. Why am I running away</a:t>
            </a:r>
            <a:r>
              <a:rPr lang="en-US" sz="2400" b="1" dirty="0" smtClean="0">
                <a:solidFill>
                  <a:schemeClr val="bg1"/>
                </a:solidFill>
              </a:rPr>
              <a:t>…».</a:t>
            </a:r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 Песня певицы </a:t>
            </a:r>
            <a:r>
              <a:rPr lang="en-US" sz="2400" b="1" dirty="0" smtClean="0">
                <a:solidFill>
                  <a:schemeClr val="bg1"/>
                </a:solidFill>
              </a:rPr>
              <a:t>Pink </a:t>
            </a:r>
            <a:r>
              <a:rPr lang="ru-RU" sz="2400" b="1" dirty="0" smtClean="0">
                <a:solidFill>
                  <a:schemeClr val="bg1"/>
                </a:solidFill>
              </a:rPr>
              <a:t>«</a:t>
            </a:r>
            <a:r>
              <a:rPr lang="en-US" sz="2400" b="1" dirty="0">
                <a:solidFill>
                  <a:schemeClr val="bg1"/>
                </a:solidFill>
              </a:rPr>
              <a:t>Family Portrait</a:t>
            </a:r>
            <a:r>
              <a:rPr lang="en-US" sz="2400" b="1" dirty="0" smtClean="0">
                <a:solidFill>
                  <a:schemeClr val="bg1"/>
                </a:solidFill>
              </a:rPr>
              <a:t>»</a:t>
            </a:r>
            <a:r>
              <a:rPr lang="ru-RU" sz="2400" b="1" dirty="0" smtClean="0">
                <a:solidFill>
                  <a:schemeClr val="bg1"/>
                </a:solidFill>
              </a:rPr>
              <a:t>: </a:t>
            </a:r>
            <a:r>
              <a:rPr lang="ru-RU" sz="2400" b="1" dirty="0">
                <a:solidFill>
                  <a:schemeClr val="bg1"/>
                </a:solidFill>
              </a:rPr>
              <a:t>«…</a:t>
            </a:r>
            <a:r>
              <a:rPr lang="en-US" sz="2400" b="1" dirty="0" smtClean="0">
                <a:solidFill>
                  <a:srgbClr val="C00000"/>
                </a:solidFill>
              </a:rPr>
              <a:t>Momma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chemeClr val="bg1"/>
                </a:solidFill>
              </a:rPr>
              <a:t>please, stop </a:t>
            </a:r>
            <a:r>
              <a:rPr lang="en-US" sz="2400" b="1" dirty="0" smtClean="0">
                <a:solidFill>
                  <a:schemeClr val="bg1"/>
                </a:solidFill>
              </a:rPr>
              <a:t>crying…</a:t>
            </a:r>
            <a:r>
              <a:rPr lang="en-US" sz="2400" b="1" dirty="0" smtClean="0">
                <a:solidFill>
                  <a:srgbClr val="C00000"/>
                </a:solidFill>
              </a:rPr>
              <a:t>Daddy</a:t>
            </a:r>
            <a:r>
              <a:rPr lang="en-US" sz="2400" b="1" dirty="0">
                <a:solidFill>
                  <a:schemeClr val="bg1"/>
                </a:solidFill>
              </a:rPr>
              <a:t>, please stop yelling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Песня  Джона Леннона «</a:t>
            </a:r>
            <a:r>
              <a:rPr lang="en-US" sz="2400" b="1" dirty="0" smtClean="0">
                <a:solidFill>
                  <a:schemeClr val="bg1"/>
                </a:solidFill>
              </a:rPr>
              <a:t>Mother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“</a:t>
            </a:r>
            <a:r>
              <a:rPr lang="en-US" sz="2400" b="1" dirty="0">
                <a:solidFill>
                  <a:srgbClr val="C00000"/>
                </a:solidFill>
              </a:rPr>
              <a:t>Mother,</a:t>
            </a:r>
            <a:r>
              <a:rPr lang="en-US" sz="2400" b="1" dirty="0">
                <a:solidFill>
                  <a:schemeClr val="bg1"/>
                </a:solidFill>
              </a:rPr>
              <a:t> you had me but I never had you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I wanted you but you didn't want me..”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“</a:t>
            </a:r>
            <a:r>
              <a:rPr lang="en-US" sz="2400" b="1" dirty="0">
                <a:solidFill>
                  <a:srgbClr val="C00000"/>
                </a:solidFill>
              </a:rPr>
              <a:t>Father</a:t>
            </a:r>
            <a:r>
              <a:rPr lang="en-US" sz="2400" b="1" dirty="0">
                <a:solidFill>
                  <a:schemeClr val="bg1"/>
                </a:solidFill>
              </a:rPr>
              <a:t>, you left me, but I never left you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I needed you, you didn’t need me</a:t>
            </a:r>
            <a:r>
              <a:rPr lang="en-US" sz="2400" b="1" dirty="0" smtClean="0">
                <a:solidFill>
                  <a:schemeClr val="bg1"/>
                </a:solidFill>
              </a:rPr>
              <a:t>..”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677796"/>
          </a:xfrm>
          <a:prstGeom prst="rect">
            <a:avLst/>
          </a:prstGeom>
          <a:solidFill>
            <a:srgbClr val="00B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Названия профессий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453" y="908720"/>
            <a:ext cx="8964488" cy="120032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Обращения этой категории: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Mr</a:t>
            </a:r>
            <a:r>
              <a:rPr lang="en-US" sz="2400" b="1" dirty="0" smtClean="0">
                <a:solidFill>
                  <a:srgbClr val="C00000"/>
                </a:solidFill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</a:rPr>
              <a:t>President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teacher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r>
              <a:rPr lang="en-US" sz="2400" b="1" dirty="0" smtClean="0">
                <a:solidFill>
                  <a:srgbClr val="C00000"/>
                </a:solidFill>
              </a:rPr>
              <a:t>,</a:t>
            </a:r>
            <a:r>
              <a:rPr lang="ru-RU" sz="2400" b="1" dirty="0" smtClean="0">
                <a:solidFill>
                  <a:srgbClr val="C00000"/>
                </a:solidFill>
              </a:rPr>
              <a:t> «</a:t>
            </a:r>
            <a:r>
              <a:rPr lang="en-US" sz="2400" b="1" dirty="0" smtClean="0">
                <a:solidFill>
                  <a:srgbClr val="C00000"/>
                </a:solidFill>
              </a:rPr>
              <a:t>policeman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postman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DJ</a:t>
            </a:r>
            <a:r>
              <a:rPr lang="ru-RU" sz="2400" b="1" dirty="0" smtClean="0">
                <a:solidFill>
                  <a:srgbClr val="C00000"/>
                </a:solidFill>
              </a:rPr>
              <a:t>» и </a:t>
            </a:r>
            <a:r>
              <a:rPr lang="ru-RU" sz="2400" b="1" dirty="0" err="1" smtClean="0">
                <a:solidFill>
                  <a:srgbClr val="C00000"/>
                </a:solidFill>
              </a:rPr>
              <a:t>т.д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683" y="2204864"/>
            <a:ext cx="8780027" cy="452431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Песня Лары </a:t>
            </a:r>
            <a:r>
              <a:rPr lang="ru-RU" sz="2400" b="1" dirty="0" err="1" smtClean="0">
                <a:solidFill>
                  <a:schemeClr val="bg1"/>
                </a:solidFill>
              </a:rPr>
              <a:t>Фабиан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rgbClr val="C00000"/>
                </a:solidFill>
              </a:rPr>
              <a:t>Hey, </a:t>
            </a:r>
            <a:r>
              <a:rPr lang="en-US" sz="2400" b="1" dirty="0" err="1">
                <a:solidFill>
                  <a:srgbClr val="C00000"/>
                </a:solidFill>
              </a:rPr>
              <a:t>Mr</a:t>
            </a:r>
            <a:r>
              <a:rPr lang="en-US" sz="2400" b="1" dirty="0">
                <a:solidFill>
                  <a:srgbClr val="C00000"/>
                </a:solidFill>
              </a:rPr>
              <a:t> President</a:t>
            </a:r>
            <a:r>
              <a:rPr lang="en-US" sz="2400" b="1" dirty="0">
                <a:solidFill>
                  <a:schemeClr val="bg1"/>
                </a:solidFill>
              </a:rPr>
              <a:t>, how will you make </a:t>
            </a:r>
            <a:r>
              <a:rPr lang="en-US" sz="2400" b="1" dirty="0" smtClean="0">
                <a:solidFill>
                  <a:schemeClr val="bg1"/>
                </a:solidFill>
              </a:rPr>
              <a:t>your </a:t>
            </a:r>
            <a:r>
              <a:rPr lang="en-US" sz="2400" b="1" dirty="0">
                <a:solidFill>
                  <a:schemeClr val="bg1"/>
                </a:solidFill>
              </a:rPr>
              <a:t>mother proud and safe…Changing make history</a:t>
            </a:r>
            <a:r>
              <a:rPr lang="en-US" sz="2400" b="1" dirty="0" smtClean="0">
                <a:solidFill>
                  <a:schemeClr val="bg1"/>
                </a:solidFill>
              </a:rPr>
              <a:t>...»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Песня </a:t>
            </a:r>
            <a:r>
              <a:rPr lang="ru-RU" sz="2400" b="1" dirty="0">
                <a:solidFill>
                  <a:schemeClr val="bg1"/>
                </a:solidFill>
              </a:rPr>
              <a:t>группы «</a:t>
            </a:r>
            <a:r>
              <a:rPr lang="ru-RU" sz="2400" b="1" dirty="0" err="1">
                <a:solidFill>
                  <a:schemeClr val="bg1"/>
                </a:solidFill>
              </a:rPr>
              <a:t>Пинк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Флойд</a:t>
            </a:r>
            <a:r>
              <a:rPr lang="ru-RU" sz="2400" b="1" dirty="0">
                <a:solidFill>
                  <a:schemeClr val="bg1"/>
                </a:solidFill>
              </a:rPr>
              <a:t>» «</a:t>
            </a:r>
            <a:r>
              <a:rPr lang="en-US" sz="2400" b="1" dirty="0">
                <a:solidFill>
                  <a:schemeClr val="bg1"/>
                </a:solidFill>
              </a:rPr>
              <a:t>Another brick in the wall» </a:t>
            </a:r>
            <a:r>
              <a:rPr lang="ru-RU" sz="2400" b="1" dirty="0" smtClean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dirty="0" smtClean="0">
                <a:solidFill>
                  <a:srgbClr val="C00000"/>
                </a:solidFill>
              </a:rPr>
              <a:t>ey</a:t>
            </a:r>
            <a:r>
              <a:rPr lang="en-US" sz="2400" b="1" dirty="0">
                <a:solidFill>
                  <a:srgbClr val="C00000"/>
                </a:solidFill>
              </a:rPr>
              <a:t>, teacher!  </a:t>
            </a:r>
            <a:r>
              <a:rPr lang="en-US" sz="2400" b="1" dirty="0">
                <a:solidFill>
                  <a:schemeClr val="bg1"/>
                </a:solidFill>
              </a:rPr>
              <a:t>Leave the kids alone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ru-RU" sz="2400" b="1" dirty="0">
                <a:solidFill>
                  <a:schemeClr val="bg1"/>
                </a:solidFill>
              </a:rPr>
              <a:t>В некоторых песнях мы видим обращение с профессиональной просьбой: «…</a:t>
            </a:r>
            <a:r>
              <a:rPr lang="en-US" sz="2400" b="1" dirty="0">
                <a:solidFill>
                  <a:srgbClr val="C00000"/>
                </a:solidFill>
              </a:rPr>
              <a:t>Hey, Mister D.J</a:t>
            </a:r>
            <a:r>
              <a:rPr lang="en-US" sz="2400" b="1" dirty="0" smtClean="0">
                <a:solidFill>
                  <a:srgbClr val="C00000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chemeClr val="bg1"/>
                </a:solidFill>
              </a:rPr>
              <a:t>put a record on I </a:t>
            </a:r>
            <a:r>
              <a:rPr lang="en-US" sz="2400" b="1" dirty="0" err="1">
                <a:solidFill>
                  <a:schemeClr val="bg1"/>
                </a:solidFill>
              </a:rPr>
              <a:t>wanna</a:t>
            </a:r>
            <a:r>
              <a:rPr lang="en-US" sz="2400" b="1" dirty="0">
                <a:solidFill>
                  <a:schemeClr val="bg1"/>
                </a:solidFill>
              </a:rPr>
              <a:t> dance with my baby…» (Madonna «Music») </a:t>
            </a:r>
            <a:r>
              <a:rPr lang="ru-RU" sz="2400" b="1" dirty="0">
                <a:solidFill>
                  <a:schemeClr val="bg1"/>
                </a:solidFill>
              </a:rPr>
              <a:t>или «…</a:t>
            </a:r>
            <a:r>
              <a:rPr lang="en-US" sz="2400" b="1" dirty="0">
                <a:solidFill>
                  <a:srgbClr val="C00000"/>
                </a:solidFill>
              </a:rPr>
              <a:t>Ten o’clock postman</a:t>
            </a:r>
            <a:r>
              <a:rPr lang="en-US" sz="2400" b="1" dirty="0">
                <a:solidFill>
                  <a:schemeClr val="bg1"/>
                </a:solidFill>
              </a:rPr>
              <a:t>, bring me her letter…make me feel better…» (Secret Service «Ten o’clock postman»)</a:t>
            </a:r>
          </a:p>
        </p:txBody>
      </p:sp>
    </p:spTree>
    <p:extLst>
      <p:ext uri="{BB962C8B-B14F-4D97-AF65-F5344CB8AC3E}">
        <p14:creationId xmlns:p14="http://schemas.microsoft.com/office/powerpoint/2010/main" val="37798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6777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Вежливые обращения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453" y="1114945"/>
            <a:ext cx="8964488" cy="369331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Обращения этой категории: 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Sir», «Ladies &amp; Gentlemen», «Lady</a:t>
            </a:r>
            <a:r>
              <a:rPr lang="en-US" sz="2400" b="1" dirty="0" smtClean="0">
                <a:solidFill>
                  <a:srgbClr val="C00000"/>
                </a:solidFill>
              </a:rPr>
              <a:t>»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Самое распространенное обращение </a:t>
            </a:r>
            <a:r>
              <a:rPr lang="en-US" sz="2400" b="1" dirty="0" smtClean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Lady»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употребляется  самостоятельно, </a:t>
            </a:r>
            <a:r>
              <a:rPr lang="en-US" sz="2400" b="1" dirty="0" smtClean="0">
                <a:solidFill>
                  <a:schemeClr val="bg1"/>
                </a:solidFill>
              </a:rPr>
              <a:t>например</a:t>
            </a:r>
            <a:r>
              <a:rPr lang="ru-RU" sz="2400" b="1" dirty="0" smtClean="0">
                <a:solidFill>
                  <a:schemeClr val="bg1"/>
                </a:solidFill>
              </a:rPr>
              <a:t>,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в </a:t>
            </a:r>
            <a:r>
              <a:rPr lang="en-US" sz="2400" b="1" dirty="0">
                <a:solidFill>
                  <a:schemeClr val="bg1"/>
                </a:solidFill>
              </a:rPr>
              <a:t>песне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Modjo</a:t>
            </a:r>
            <a:r>
              <a:rPr lang="en-US" sz="2400" b="1" dirty="0">
                <a:solidFill>
                  <a:schemeClr val="bg1"/>
                </a:solidFill>
              </a:rPr>
              <a:t> «…</a:t>
            </a:r>
            <a:r>
              <a:rPr lang="en-US" sz="2400" b="1" dirty="0">
                <a:solidFill>
                  <a:srgbClr val="C00000"/>
                </a:solidFill>
              </a:rPr>
              <a:t>Lady</a:t>
            </a:r>
            <a:r>
              <a:rPr lang="en-US" sz="2400" b="1" dirty="0">
                <a:solidFill>
                  <a:schemeClr val="bg1"/>
                </a:solidFill>
              </a:rPr>
              <a:t>, I just feel like. I won’t get you out of my mind</a:t>
            </a:r>
            <a:r>
              <a:rPr lang="en-US" sz="2400" b="1" dirty="0" smtClean="0">
                <a:solidFill>
                  <a:schemeClr val="bg1"/>
                </a:solidFill>
              </a:rPr>
              <a:t>...»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и в разных сочетаниях, например, </a:t>
            </a:r>
            <a:r>
              <a:rPr lang="ru-RU" sz="2400" b="1" dirty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Lady Starlight»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в песне группы «</a:t>
            </a:r>
            <a:r>
              <a:rPr lang="en-US" sz="2400" b="1" dirty="0">
                <a:solidFill>
                  <a:schemeClr val="bg1"/>
                </a:solidFill>
              </a:rPr>
              <a:t>Scorpions», </a:t>
            </a:r>
            <a:r>
              <a:rPr lang="en-US" sz="2400" b="1" dirty="0">
                <a:solidFill>
                  <a:srgbClr val="C00000"/>
                </a:solidFill>
              </a:rPr>
              <a:t>«Lady Madonna» </a:t>
            </a:r>
            <a:r>
              <a:rPr lang="ru-RU" sz="2400" b="1" dirty="0">
                <a:solidFill>
                  <a:schemeClr val="bg1"/>
                </a:solidFill>
              </a:rPr>
              <a:t>в песне группы «</a:t>
            </a:r>
            <a:r>
              <a:rPr lang="en-US" sz="2400" b="1" dirty="0">
                <a:solidFill>
                  <a:schemeClr val="bg1"/>
                </a:solidFill>
              </a:rPr>
              <a:t>The Beatles» </a:t>
            </a:r>
            <a:r>
              <a:rPr lang="ru-RU" sz="2400" b="1" dirty="0">
                <a:solidFill>
                  <a:schemeClr val="bg1"/>
                </a:solidFill>
              </a:rPr>
              <a:t>или </a:t>
            </a:r>
            <a:r>
              <a:rPr lang="ru-RU" sz="2400" b="1" dirty="0">
                <a:solidFill>
                  <a:srgbClr val="C00000"/>
                </a:solidFill>
              </a:rPr>
              <a:t>«</a:t>
            </a:r>
            <a:r>
              <a:rPr lang="en-US" sz="2400" b="1" dirty="0">
                <a:solidFill>
                  <a:srgbClr val="C00000"/>
                </a:solidFill>
              </a:rPr>
              <a:t>Cheri </a:t>
            </a:r>
            <a:r>
              <a:rPr lang="en-US" sz="2400" b="1" dirty="0">
                <a:solidFill>
                  <a:srgbClr val="C00000"/>
                </a:solidFill>
              </a:rPr>
              <a:t>Cheri</a:t>
            </a:r>
            <a:r>
              <a:rPr lang="en-US" sz="2400" b="1" dirty="0">
                <a:solidFill>
                  <a:srgbClr val="C00000"/>
                </a:solidFill>
              </a:rPr>
              <a:t> Lady»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в песне группы  «</a:t>
            </a:r>
            <a:r>
              <a:rPr lang="en-US" sz="2400" b="1" dirty="0">
                <a:solidFill>
                  <a:schemeClr val="bg1"/>
                </a:solidFill>
              </a:rPr>
              <a:t>Modern Talking»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64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862756"/>
          </a:xfrm>
          <a:prstGeom prst="rec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бращения 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к неодушевленным предметам, вымышленным персонажам и животным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453" y="1114945"/>
            <a:ext cx="5827699" cy="526297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Детские песенки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«</a:t>
            </a:r>
            <a:r>
              <a:rPr lang="ru-RU" sz="2400" b="1" dirty="0" err="1" smtClean="0">
                <a:solidFill>
                  <a:schemeClr val="bg1"/>
                </a:solidFill>
              </a:rPr>
              <a:t>Twinkle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twinkle</a:t>
            </a:r>
            <a:r>
              <a:rPr lang="ru-RU"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little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star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Teddy </a:t>
            </a:r>
            <a:r>
              <a:rPr lang="en-US" sz="2400" b="1" dirty="0">
                <a:solidFill>
                  <a:srgbClr val="C00000"/>
                </a:solidFill>
              </a:rPr>
              <a:t>bear, teddy </a:t>
            </a:r>
            <a:r>
              <a:rPr lang="en-US" sz="2400" b="1" dirty="0" smtClean="0">
                <a:solidFill>
                  <a:srgbClr val="C00000"/>
                </a:solidFill>
              </a:rPr>
              <a:t>bear</a:t>
            </a:r>
            <a:r>
              <a:rPr lang="en-US" sz="2400" b="1" dirty="0" smtClean="0">
                <a:solidFill>
                  <a:schemeClr val="bg1"/>
                </a:solidFill>
              </a:rPr>
              <a:t>,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turn </a:t>
            </a:r>
            <a:r>
              <a:rPr lang="en-US" sz="2400" b="1" dirty="0">
                <a:solidFill>
                  <a:schemeClr val="bg1"/>
                </a:solidFill>
              </a:rPr>
              <a:t>around.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Teddy bear, teddy </a:t>
            </a:r>
            <a:r>
              <a:rPr lang="en-US" sz="2400" b="1" dirty="0" smtClean="0">
                <a:solidFill>
                  <a:srgbClr val="C00000"/>
                </a:solidFill>
              </a:rPr>
              <a:t>bear</a:t>
            </a:r>
            <a:r>
              <a:rPr lang="en-US" sz="2400" b="1" dirty="0" smtClean="0">
                <a:solidFill>
                  <a:schemeClr val="bg1"/>
                </a:solidFill>
              </a:rPr>
              <a:t>, touch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 smtClean="0">
                <a:solidFill>
                  <a:schemeClr val="bg1"/>
                </a:solidFill>
              </a:rPr>
              <a:t>ground…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</a:p>
          <a:p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 «</a:t>
            </a:r>
            <a:r>
              <a:rPr lang="en-US" sz="2400" b="1" dirty="0">
                <a:solidFill>
                  <a:srgbClr val="C00000"/>
                </a:solidFill>
              </a:rPr>
              <a:t>Pussy cat, pussy cat</a:t>
            </a:r>
            <a:r>
              <a:rPr lang="en-US" sz="2400" b="1" dirty="0">
                <a:solidFill>
                  <a:schemeClr val="bg1"/>
                </a:solidFill>
              </a:rPr>
              <a:t>, where have you been?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I've been to London to visit the </a:t>
            </a:r>
            <a:r>
              <a:rPr lang="en-US" sz="2400" b="1" dirty="0" smtClean="0">
                <a:solidFill>
                  <a:schemeClr val="bg1"/>
                </a:solidFill>
              </a:rPr>
              <a:t>Queen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  <a:endParaRPr lang="en-US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560" y="1114945"/>
            <a:ext cx="2619375" cy="1743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560" y="4836201"/>
            <a:ext cx="1618049" cy="19636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83" y="2992302"/>
            <a:ext cx="3035830" cy="170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862756"/>
          </a:xfrm>
          <a:prstGeom prst="rec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бращения 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к неодушевленным предметам, вымышленным персонажам и животным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453" y="1114945"/>
            <a:ext cx="8964488" cy="156966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«…</a:t>
            </a:r>
            <a:r>
              <a:rPr lang="en-US" sz="2400" b="1" dirty="0">
                <a:solidFill>
                  <a:schemeClr val="bg1"/>
                </a:solidFill>
              </a:rPr>
              <a:t>Shine on, shine on, </a:t>
            </a:r>
            <a:r>
              <a:rPr lang="en-US" sz="2400" b="1" dirty="0">
                <a:solidFill>
                  <a:srgbClr val="C00000"/>
                </a:solidFill>
              </a:rPr>
              <a:t>Sun</a:t>
            </a:r>
            <a:r>
              <a:rPr lang="en-US" sz="2400" b="1" dirty="0">
                <a:solidFill>
                  <a:schemeClr val="bg1"/>
                </a:solidFill>
              </a:rPr>
              <a:t> - oh it's so cold right here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r>
              <a:rPr lang="ru-RU" sz="2400" b="1" dirty="0">
                <a:solidFill>
                  <a:schemeClr val="bg1"/>
                </a:solidFill>
              </a:rPr>
              <a:t> группа «</a:t>
            </a:r>
            <a:r>
              <a:rPr lang="en-US" sz="2400" b="1" dirty="0">
                <a:solidFill>
                  <a:schemeClr val="bg1"/>
                </a:solidFill>
              </a:rPr>
              <a:t>Scorpions</a:t>
            </a:r>
            <a:r>
              <a:rPr lang="en-US" sz="2400" b="1" dirty="0" smtClean="0">
                <a:solidFill>
                  <a:schemeClr val="bg1"/>
                </a:solidFill>
              </a:rPr>
              <a:t>»</a:t>
            </a:r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«</a:t>
            </a:r>
            <a:r>
              <a:rPr lang="en-US" sz="2400" b="1" dirty="0" smtClean="0">
                <a:solidFill>
                  <a:srgbClr val="C00000"/>
                </a:solidFill>
              </a:rPr>
              <a:t>White dove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chemeClr val="bg1"/>
                </a:solidFill>
              </a:rPr>
              <a:t>f</a:t>
            </a:r>
            <a:r>
              <a:rPr lang="en-US" sz="2400" b="1" dirty="0" smtClean="0">
                <a:solidFill>
                  <a:schemeClr val="bg1"/>
                </a:solidFill>
              </a:rPr>
              <a:t>ly </a:t>
            </a:r>
            <a:r>
              <a:rPr lang="en-US" sz="2400" b="1" dirty="0">
                <a:solidFill>
                  <a:schemeClr val="bg1"/>
                </a:solidFill>
              </a:rPr>
              <a:t>with the </a:t>
            </a:r>
            <a:r>
              <a:rPr lang="en-US" sz="2400" b="1" dirty="0" smtClean="0">
                <a:solidFill>
                  <a:schemeClr val="bg1"/>
                </a:solidFill>
              </a:rPr>
              <a:t>wind, take </a:t>
            </a:r>
            <a:r>
              <a:rPr lang="en-US" sz="2400" b="1" dirty="0">
                <a:solidFill>
                  <a:schemeClr val="bg1"/>
                </a:solidFill>
              </a:rPr>
              <a:t>our hope under your </a:t>
            </a:r>
            <a:r>
              <a:rPr lang="en-US" sz="2400" b="1" dirty="0" smtClean="0">
                <a:solidFill>
                  <a:schemeClr val="bg1"/>
                </a:solidFill>
              </a:rPr>
              <a:t>wings</a:t>
            </a:r>
            <a:r>
              <a:rPr lang="ru-RU" sz="2400" b="1" dirty="0" smtClean="0">
                <a:solidFill>
                  <a:schemeClr val="bg1"/>
                </a:solidFill>
              </a:rPr>
              <a:t>»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группа «</a:t>
            </a:r>
            <a:r>
              <a:rPr lang="en-US" sz="2400" b="1" dirty="0" smtClean="0">
                <a:solidFill>
                  <a:schemeClr val="bg1"/>
                </a:solidFill>
              </a:rPr>
              <a:t>Scorpions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454" y="2930696"/>
            <a:ext cx="3523442" cy="193899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«…</a:t>
            </a:r>
            <a:r>
              <a:rPr lang="en-US" sz="2400" b="1" dirty="0" smtClean="0">
                <a:solidFill>
                  <a:srgbClr val="C00000"/>
                </a:solidFill>
              </a:rPr>
              <a:t>Cupid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chemeClr val="bg1"/>
                </a:solidFill>
              </a:rPr>
              <a:t>draw back your bow and let your arrow flow…»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Amy Winehouse</a:t>
            </a:r>
            <a:endParaRPr lang="en-US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2921889"/>
            <a:ext cx="3384376" cy="193899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«…</a:t>
            </a:r>
            <a:r>
              <a:rPr lang="en-US" sz="2400" b="1" dirty="0" smtClean="0">
                <a:solidFill>
                  <a:srgbClr val="C00000"/>
                </a:solidFill>
              </a:rPr>
              <a:t>Cupid</a:t>
            </a:r>
            <a:r>
              <a:rPr lang="en-US" sz="2400" b="1" dirty="0">
                <a:solidFill>
                  <a:schemeClr val="bg1"/>
                </a:solidFill>
              </a:rPr>
              <a:t>, shoot your arrows into me…</a:t>
            </a:r>
            <a:r>
              <a:rPr lang="en-US" sz="2400" b="1" dirty="0">
                <a:solidFill>
                  <a:srgbClr val="C00000"/>
                </a:solidFill>
              </a:rPr>
              <a:t>Cupid</a:t>
            </a:r>
            <a:r>
              <a:rPr lang="en-US" sz="2400" b="1" dirty="0">
                <a:solidFill>
                  <a:schemeClr val="bg1"/>
                </a:solidFill>
              </a:rPr>
              <a:t>, I'll never let you go…»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группа «</a:t>
            </a:r>
            <a:r>
              <a:rPr lang="en-US" sz="2400" b="1" dirty="0" smtClean="0">
                <a:solidFill>
                  <a:schemeClr val="bg1"/>
                </a:solidFill>
              </a:rPr>
              <a:t>Hurts</a:t>
            </a:r>
            <a:r>
              <a:rPr lang="ru-RU" sz="2400" b="1" dirty="0" smtClean="0">
                <a:solidFill>
                  <a:schemeClr val="bg1"/>
                </a:solidFill>
              </a:rPr>
              <a:t>»</a:t>
            </a:r>
            <a:endParaRPr lang="en-US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361781"/>
            <a:ext cx="3251853" cy="230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640960" cy="353943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Тексты песен представляют интерес для лингвистов, так как отображают лексико-семантические, морфологические, словообразовательные и синтаксические особенности развития языка, этим обусловлена </a:t>
            </a:r>
            <a:r>
              <a:rPr lang="ru-RU" sz="2800" b="1" dirty="0">
                <a:solidFill>
                  <a:srgbClr val="C00000"/>
                </a:solidFill>
              </a:rPr>
              <a:t>актуальность исследования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3610" y="117972"/>
            <a:ext cx="4968552" cy="677796"/>
          </a:xfrm>
          <a:prstGeom prst="rect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Топонимы (географические  названия)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284" y="908720"/>
            <a:ext cx="5707852" cy="156966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«</a:t>
            </a:r>
            <a:r>
              <a:rPr lang="en-US" sz="2400" b="1" dirty="0" smtClean="0">
                <a:solidFill>
                  <a:schemeClr val="bg1"/>
                </a:solidFill>
              </a:rPr>
              <a:t>…</a:t>
            </a:r>
            <a:r>
              <a:rPr lang="en-US" sz="2400" b="1" dirty="0" smtClean="0">
                <a:solidFill>
                  <a:srgbClr val="C00000"/>
                </a:solidFill>
              </a:rPr>
              <a:t>Georgia Sweet Georgia</a:t>
            </a:r>
            <a:r>
              <a:rPr lang="en-US" sz="2400" b="1" dirty="0" smtClean="0">
                <a:solidFill>
                  <a:schemeClr val="bg1"/>
                </a:solidFill>
              </a:rPr>
              <a:t>, no </a:t>
            </a:r>
            <a:r>
              <a:rPr lang="en-US" sz="2400" b="1" dirty="0">
                <a:solidFill>
                  <a:schemeClr val="bg1"/>
                </a:solidFill>
              </a:rPr>
              <a:t>peace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I find. Just </a:t>
            </a:r>
            <a:r>
              <a:rPr lang="en-US" sz="2400" b="1" dirty="0">
                <a:solidFill>
                  <a:schemeClr val="bg1"/>
                </a:solidFill>
              </a:rPr>
              <a:t>an old sweet </a:t>
            </a:r>
            <a:r>
              <a:rPr lang="en-US" sz="2400" b="1" dirty="0" smtClean="0">
                <a:solidFill>
                  <a:schemeClr val="bg1"/>
                </a:solidFill>
              </a:rPr>
              <a:t>song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keeps </a:t>
            </a:r>
            <a:r>
              <a:rPr lang="en-US" sz="2400" b="1" dirty="0">
                <a:solidFill>
                  <a:schemeClr val="bg1"/>
                </a:solidFill>
              </a:rPr>
              <a:t>Georgia on my </a:t>
            </a:r>
            <a:r>
              <a:rPr lang="en-US" sz="2400" b="1" dirty="0" smtClean="0">
                <a:solidFill>
                  <a:schemeClr val="bg1"/>
                </a:solidFill>
              </a:rPr>
              <a:t>mind…</a:t>
            </a:r>
            <a:r>
              <a:rPr lang="ru-RU" sz="2400" b="1" dirty="0" smtClean="0">
                <a:solidFill>
                  <a:schemeClr val="bg1"/>
                </a:solidFill>
              </a:rPr>
              <a:t>» </a:t>
            </a:r>
            <a:r>
              <a:rPr lang="en-US" sz="2400" b="1" dirty="0" smtClean="0">
                <a:solidFill>
                  <a:schemeClr val="bg1"/>
                </a:solidFill>
              </a:rPr>
              <a:t>Ray Charles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23828" y="2708920"/>
            <a:ext cx="5544616" cy="120032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«...</a:t>
            </a:r>
            <a:r>
              <a:rPr lang="en-US" sz="2400" b="1" dirty="0">
                <a:solidFill>
                  <a:srgbClr val="C00000"/>
                </a:solidFill>
              </a:rPr>
              <a:t>California</a:t>
            </a:r>
            <a:r>
              <a:rPr lang="en-US" sz="2400" b="1" dirty="0">
                <a:solidFill>
                  <a:schemeClr val="bg1"/>
                </a:solidFill>
              </a:rPr>
              <a:t>, you're so nice,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California</a:t>
            </a:r>
            <a:r>
              <a:rPr lang="en-US" sz="2400" b="1" dirty="0">
                <a:solidFill>
                  <a:schemeClr val="bg1"/>
                </a:solidFill>
              </a:rPr>
              <a:t>, you’re paradise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r>
              <a:rPr lang="en-US" sz="2400" b="1" dirty="0">
                <a:solidFill>
                  <a:schemeClr val="bg1"/>
                </a:solidFill>
              </a:rPr>
              <a:t> «The Runaways» </a:t>
            </a:r>
            <a:endParaRPr lang="en-US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287" y="4221088"/>
            <a:ext cx="5544616" cy="83099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«…It's up to you, </a:t>
            </a:r>
            <a:r>
              <a:rPr lang="en-US" sz="2400" b="1" dirty="0">
                <a:solidFill>
                  <a:srgbClr val="C00000"/>
                </a:solidFill>
              </a:rPr>
              <a:t>New York, New York</a:t>
            </a:r>
            <a:r>
              <a:rPr lang="en-US" sz="2400" b="1" dirty="0" smtClean="0">
                <a:solidFill>
                  <a:schemeClr val="bg1"/>
                </a:solidFill>
              </a:rPr>
              <a:t>…»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Frank Sinatra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04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подтверждена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обращение, как неотъемлемая часть речевого взаимодействия, часто используется в текстах песен, имеет разные формы и выполняет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апеллятивную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экспрессивную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5483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26876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 flipV="1">
            <a:off x="1519238" y="1700213"/>
            <a:ext cx="0" cy="41910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0" y="0"/>
            <a:ext cx="3036888" cy="170021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ru-RU" sz="1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обращение, как неотъемлемая часть речевого взаимодействия, часто используется в текстах песен, имеет разные формы и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выполняет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апеллятивную и экспрессивную функции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Выноска со стрелкой вниз 4"/>
          <p:cNvSpPr>
            <a:spLocks noChangeArrowheads="1"/>
          </p:cNvSpPr>
          <p:nvPr/>
        </p:nvSpPr>
        <p:spPr bwMode="auto">
          <a:xfrm>
            <a:off x="46038" y="1914525"/>
            <a:ext cx="9075737" cy="990600"/>
          </a:xfrm>
          <a:prstGeom prst="downArrowCallout">
            <a:avLst>
              <a:gd name="adj1" fmla="val 29522"/>
              <a:gd name="adj2" fmla="val 24983"/>
              <a:gd name="adj3" fmla="val 25000"/>
              <a:gd name="adj4" fmla="val 6497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выявление особенностей употребления обращения в текстах англоязычных песен разных лет. 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036888" y="692150"/>
            <a:ext cx="598487" cy="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6646863" y="3716338"/>
            <a:ext cx="400050" cy="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938" y="2917825"/>
            <a:ext cx="6740525" cy="2031325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ysClr val="windowText" lastClr="000000"/>
                </a:solidFill>
                <a:latin typeface="+mn-lt"/>
              </a:rPr>
              <a:t>	</a:t>
            </a:r>
            <a:r>
              <a:rPr lang="ru-RU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ход исследования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специфику употребления обращения, его виды и функции в речи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тексты англоязычных песен и выявить те, в которых используется обращение; </a:t>
            </a:r>
            <a:endParaRPr lang="ru-RU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анализ, классифицировать и сравнить виды обращения.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6224588" y="692150"/>
            <a:ext cx="600075" cy="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368" name="Прямоугольник 5"/>
          <p:cNvSpPr>
            <a:spLocks noChangeArrowheads="1"/>
          </p:cNvSpPr>
          <p:nvPr/>
        </p:nvSpPr>
        <p:spPr bwMode="auto">
          <a:xfrm>
            <a:off x="6824663" y="2699702"/>
            <a:ext cx="2297112" cy="240065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>
              <a:lnSpc>
                <a:spcPct val="150000"/>
              </a:lnSpc>
            </a:pPr>
            <a:r>
              <a:rPr lang="ru-RU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Методы исследования: </a:t>
            </a:r>
          </a:p>
          <a:p>
            <a:pPr indent="449263">
              <a:lnSpc>
                <a:spcPct val="150000"/>
              </a:lnSpc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систематики и классификации; анализ и обобщение.</a:t>
            </a:r>
          </a:p>
        </p:txBody>
      </p:sp>
      <p:sp>
        <p:nvSpPr>
          <p:cNvPr id="15369" name="Прямоугольник 1"/>
          <p:cNvSpPr>
            <a:spLocks noChangeArrowheads="1"/>
          </p:cNvSpPr>
          <p:nvPr/>
        </p:nvSpPr>
        <p:spPr bwMode="auto">
          <a:xfrm>
            <a:off x="3201988" y="0"/>
            <a:ext cx="3205162" cy="92333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809625"/>
            <a:r>
              <a:rPr lang="ru-RU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исследования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ексты англоязычных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песен разных лет</a:t>
            </a:r>
          </a:p>
        </p:txBody>
      </p:sp>
      <p:sp>
        <p:nvSpPr>
          <p:cNvPr id="15370" name="Прямоугольник 7"/>
          <p:cNvSpPr>
            <a:spLocks noChangeArrowheads="1"/>
          </p:cNvSpPr>
          <p:nvPr/>
        </p:nvSpPr>
        <p:spPr bwMode="auto">
          <a:xfrm>
            <a:off x="6600825" y="0"/>
            <a:ext cx="2543175" cy="147732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809625"/>
            <a:r>
              <a:rPr lang="ru-RU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обращения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используемые в текстах песен</a:t>
            </a:r>
          </a:p>
        </p:txBody>
      </p:sp>
      <p:sp>
        <p:nvSpPr>
          <p:cNvPr id="15371" name="Прямоугольник 21"/>
          <p:cNvSpPr>
            <a:spLocks noChangeArrowheads="1"/>
          </p:cNvSpPr>
          <p:nvPr/>
        </p:nvSpPr>
        <p:spPr bwMode="auto">
          <a:xfrm>
            <a:off x="44609" y="5286938"/>
            <a:ext cx="9028112" cy="92333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itchFamily="18" charset="0"/>
              </a:rPr>
              <a:t>Новизна исследования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</a:rPr>
              <a:t>определяется тем, что делается попытка проанализировать и классифицировать виды обращений, которые используются в англоязычном песенном материале разных лет.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72" name="Прямоугольник 22"/>
          <p:cNvSpPr>
            <a:spLocks noChangeArrowheads="1"/>
          </p:cNvSpPr>
          <p:nvPr/>
        </p:nvSpPr>
        <p:spPr bwMode="auto">
          <a:xfrm>
            <a:off x="46038" y="6334125"/>
            <a:ext cx="9028112" cy="5078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lnSpc>
                <a:spcPct val="150000"/>
              </a:lnSpc>
            </a:pP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материалы используются в обучении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яз.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990" y="764704"/>
            <a:ext cx="83529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/>
              <a:t>Литература по теме исследования</a:t>
            </a:r>
            <a:endParaRPr lang="ru-RU" sz="2400" b="1" u="sng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Бабайцева </a:t>
            </a:r>
            <a:r>
              <a:rPr lang="ru-RU" sz="2000" b="1" dirty="0"/>
              <a:t>В. В., Максимов Л. Ю. </a:t>
            </a:r>
            <a:r>
              <a:rPr lang="en-US" sz="2000" b="1" dirty="0" smtClean="0"/>
              <a:t> </a:t>
            </a:r>
            <a:r>
              <a:rPr lang="ru-RU" sz="2000" b="1" dirty="0" smtClean="0"/>
              <a:t>«Современный </a:t>
            </a:r>
            <a:r>
              <a:rPr lang="ru-RU" sz="2000" b="1" dirty="0"/>
              <a:t>русский </a:t>
            </a:r>
            <a:r>
              <a:rPr lang="ru-RU" sz="2000" b="1" dirty="0" smtClean="0"/>
              <a:t>язык»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Валгина </a:t>
            </a:r>
            <a:r>
              <a:rPr lang="ru-RU" sz="2000" b="1" dirty="0"/>
              <a:t>Н.С. </a:t>
            </a:r>
            <a:r>
              <a:rPr lang="ru-RU" sz="2000" b="1" dirty="0" smtClean="0"/>
              <a:t>«Синтаксис </a:t>
            </a:r>
            <a:r>
              <a:rPr lang="ru-RU" sz="2000" b="1" dirty="0"/>
              <a:t>современного русского </a:t>
            </a:r>
            <a:r>
              <a:rPr lang="ru-RU" sz="2000" b="1" dirty="0" smtClean="0"/>
              <a:t>языка»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Кузьменкова</a:t>
            </a:r>
            <a:r>
              <a:rPr lang="ru-RU" sz="2000" b="1" dirty="0"/>
              <a:t>, Ю. Б. </a:t>
            </a:r>
            <a:r>
              <a:rPr lang="ru-RU" sz="2000" b="1" dirty="0" smtClean="0"/>
              <a:t>«Материалы </a:t>
            </a:r>
            <a:r>
              <a:rPr lang="ru-RU" sz="2000" b="1" dirty="0"/>
              <a:t>курса </a:t>
            </a:r>
            <a:r>
              <a:rPr lang="ru-RU" sz="2000" b="1" dirty="0" err="1"/>
              <a:t>cтратегии</a:t>
            </a:r>
            <a:r>
              <a:rPr lang="ru-RU" sz="2000" b="1" dirty="0"/>
              <a:t> речевого поведения в англоязычной </a:t>
            </a:r>
            <a:r>
              <a:rPr lang="ru-RU" sz="2000" b="1" dirty="0" smtClean="0"/>
              <a:t>среде»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Розенталь </a:t>
            </a:r>
            <a:r>
              <a:rPr lang="ru-RU" sz="2000" b="1" dirty="0"/>
              <a:t>Д. Э., Теленкова М. А. </a:t>
            </a:r>
            <a:r>
              <a:rPr lang="ru-RU" sz="2000" b="1" dirty="0" smtClean="0"/>
              <a:t>«Словарь-справочник </a:t>
            </a:r>
            <a:r>
              <a:rPr lang="ru-RU" sz="2000" b="1" dirty="0"/>
              <a:t>лингвистических </a:t>
            </a:r>
            <a:r>
              <a:rPr lang="ru-RU" sz="2000" b="1" dirty="0" smtClean="0"/>
              <a:t>терминов»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err="1" smtClean="0"/>
              <a:t>Ресенчук</a:t>
            </a:r>
            <a:r>
              <a:rPr lang="ru-RU" sz="2000" b="1" dirty="0" smtClean="0"/>
              <a:t> </a:t>
            </a:r>
            <a:r>
              <a:rPr lang="ru-RU" sz="2000" b="1" dirty="0"/>
              <a:t>А. А., Рябова М. Ю. </a:t>
            </a:r>
            <a:r>
              <a:rPr lang="ru-RU" sz="2000" b="1" dirty="0" smtClean="0"/>
              <a:t>«Этикетные </a:t>
            </a:r>
            <a:r>
              <a:rPr lang="ru-RU" sz="2000" b="1" dirty="0"/>
              <a:t>формулы приветствия в английском </a:t>
            </a:r>
            <a:r>
              <a:rPr lang="ru-RU" sz="2000" b="1" dirty="0" smtClean="0"/>
              <a:t>языке»  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Русская </a:t>
            </a:r>
            <a:r>
              <a:rPr lang="ru-RU" sz="2000" b="1" dirty="0"/>
              <a:t>грамматика. II том. </a:t>
            </a:r>
            <a:r>
              <a:rPr lang="ru-RU" sz="2000" b="1" dirty="0" smtClean="0"/>
              <a:t>Синтаксис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63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317009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Обращение </a:t>
            </a:r>
            <a:r>
              <a:rPr lang="ru-RU" sz="2000" b="1" dirty="0">
                <a:solidFill>
                  <a:schemeClr val="bg1"/>
                </a:solidFill>
              </a:rPr>
              <a:t>- это слово или сочетание слов, называющее лицо (реже предмет), </a:t>
            </a:r>
            <a:r>
              <a:rPr lang="ru-RU" sz="2000" b="1" dirty="0" smtClean="0">
                <a:solidFill>
                  <a:schemeClr val="bg1"/>
                </a:solidFill>
              </a:rPr>
              <a:t>которому </a:t>
            </a:r>
            <a:r>
              <a:rPr lang="ru-RU" sz="2000" b="1" dirty="0">
                <a:solidFill>
                  <a:schemeClr val="bg1"/>
                </a:solidFill>
              </a:rPr>
              <a:t>адресована речь.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Виды обращений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собственные </a:t>
            </a:r>
            <a:r>
              <a:rPr lang="ru-RU" sz="2000" b="1" dirty="0">
                <a:solidFill>
                  <a:schemeClr val="bg1"/>
                </a:solidFill>
              </a:rPr>
              <a:t>имена людей,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названия </a:t>
            </a:r>
            <a:r>
              <a:rPr lang="ru-RU" sz="2000" b="1" dirty="0">
                <a:solidFill>
                  <a:schemeClr val="bg1"/>
                </a:solidFill>
              </a:rPr>
              <a:t>лиц по степени родства,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по </a:t>
            </a:r>
            <a:r>
              <a:rPr lang="ru-RU" sz="2000" b="1" dirty="0">
                <a:solidFill>
                  <a:schemeClr val="bg1"/>
                </a:solidFill>
              </a:rPr>
              <a:t>положению в обществе, по профессии, занятию, должности, званию, по национальному или возрастному признаку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по взаимоотношениям людей и т. д.;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названия </a:t>
            </a:r>
            <a:r>
              <a:rPr lang="ru-RU" sz="2000" b="1" dirty="0">
                <a:solidFill>
                  <a:schemeClr val="bg1"/>
                </a:solidFill>
              </a:rPr>
              <a:t>или клички </a:t>
            </a:r>
            <a:r>
              <a:rPr lang="ru-RU" sz="2000" b="1" dirty="0" smtClean="0">
                <a:solidFill>
                  <a:schemeClr val="bg1"/>
                </a:solidFill>
              </a:rPr>
              <a:t>животных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и т.д.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2799" y="4869160"/>
            <a:ext cx="3672408" cy="972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Апеллятивная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91346" y="4869160"/>
            <a:ext cx="3672408" cy="972108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Экспрессивная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195736" y="4365104"/>
            <a:ext cx="576064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28183" y="4391301"/>
            <a:ext cx="485065" cy="477859"/>
          </a:xfrm>
          <a:prstGeom prst="straightConnector1">
            <a:avLst/>
          </a:prstGeom>
          <a:ln w="762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627784" y="3523981"/>
            <a:ext cx="3672408" cy="97210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Функции обращения</a:t>
            </a:r>
          </a:p>
          <a:p>
            <a:pPr algn="ctr"/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32656"/>
            <a:ext cx="5605834" cy="46166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Обращение в английском языке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38107"/>
            <a:ext cx="6653532" cy="1477328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C00000"/>
                </a:solidFill>
              </a:rPr>
              <a:t>Mr</a:t>
            </a:r>
            <a:r>
              <a:rPr lang="en-US" sz="2400" b="1" u="sng" dirty="0" smtClean="0">
                <a:solidFill>
                  <a:srgbClr val="C00000"/>
                </a:solidFill>
              </a:rPr>
              <a:t> , </a:t>
            </a:r>
            <a:r>
              <a:rPr lang="en-US" sz="2400" b="1" u="sng" dirty="0" err="1">
                <a:solidFill>
                  <a:srgbClr val="C00000"/>
                </a:solidFill>
              </a:rPr>
              <a:t>Mrs</a:t>
            </a:r>
            <a:r>
              <a:rPr lang="en-US" sz="2400" b="1" u="sng" dirty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и </a:t>
            </a:r>
            <a:r>
              <a:rPr lang="en-US" sz="2400" b="1" u="sng" dirty="0" smtClean="0">
                <a:solidFill>
                  <a:srgbClr val="C00000"/>
                </a:solidFill>
              </a:rPr>
              <a:t>Miss</a:t>
            </a:r>
            <a:r>
              <a:rPr lang="ru-RU" sz="2400" b="1" u="sng" dirty="0" smtClean="0">
                <a:solidFill>
                  <a:srgbClr val="C00000"/>
                </a:solidFill>
              </a:rPr>
              <a:t> + фамилия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официальная форма </a:t>
            </a:r>
            <a:r>
              <a:rPr lang="ru-RU" sz="2400" dirty="0">
                <a:solidFill>
                  <a:schemeClr val="bg1"/>
                </a:solidFill>
              </a:rPr>
              <a:t>обращения к человеку,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фамилия </a:t>
            </a:r>
            <a:r>
              <a:rPr lang="ru-RU" sz="2400" dirty="0">
                <a:solidFill>
                  <a:schemeClr val="bg1"/>
                </a:solidFill>
              </a:rPr>
              <a:t>которого известна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80728"/>
            <a:ext cx="6653533" cy="1477328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Sir </a:t>
            </a:r>
            <a:r>
              <a:rPr lang="ru-RU" sz="2400" b="1" u="sng" dirty="0">
                <a:solidFill>
                  <a:srgbClr val="C00000"/>
                </a:solidFill>
              </a:rPr>
              <a:t>и </a:t>
            </a:r>
            <a:r>
              <a:rPr lang="en-US" sz="2400" b="1" u="sng" dirty="0" smtClean="0">
                <a:solidFill>
                  <a:srgbClr val="C00000"/>
                </a:solidFill>
              </a:rPr>
              <a:t>Madam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- почтительное </a:t>
            </a:r>
            <a:r>
              <a:rPr lang="ru-RU" sz="2400" dirty="0">
                <a:solidFill>
                  <a:schemeClr val="bg1"/>
                </a:solidFill>
              </a:rPr>
              <a:t>и в ряде случаев официальное обращение как к знакомому, так и незнакомому человеку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1" y="4653136"/>
            <a:ext cx="6653533" cy="193899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Professor! /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r>
              <a:rPr lang="en-US" sz="2400" b="1" u="sng" dirty="0">
                <a:solidFill>
                  <a:srgbClr val="C00000"/>
                </a:solidFill>
              </a:rPr>
              <a:t>Professor Blackwood</a:t>
            </a:r>
            <a:r>
              <a:rPr lang="en-US" sz="2400" b="1" u="sng" dirty="0" smtClean="0">
                <a:solidFill>
                  <a:srgbClr val="C00000"/>
                </a:solidFill>
              </a:rPr>
              <a:t>!</a:t>
            </a:r>
          </a:p>
          <a:p>
            <a:r>
              <a:rPr lang="en-US" sz="2400" b="1" u="sng" dirty="0" smtClean="0">
                <a:solidFill>
                  <a:srgbClr val="C00000"/>
                </a:solidFill>
              </a:rPr>
              <a:t>Doctor</a:t>
            </a:r>
            <a:r>
              <a:rPr lang="en-US" sz="2400" b="1" u="sng" dirty="0">
                <a:solidFill>
                  <a:srgbClr val="C00000"/>
                </a:solidFill>
              </a:rPr>
              <a:t>! </a:t>
            </a:r>
            <a:r>
              <a:rPr lang="en-US" sz="2400" b="1" u="sng" dirty="0" smtClean="0">
                <a:solidFill>
                  <a:srgbClr val="C00000"/>
                </a:solidFill>
              </a:rPr>
              <a:t>/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r>
              <a:rPr lang="en-US" sz="2400" b="1" u="sng" dirty="0">
                <a:solidFill>
                  <a:srgbClr val="C00000"/>
                </a:solidFill>
              </a:rPr>
              <a:t>Doctor White</a:t>
            </a:r>
            <a:r>
              <a:rPr lang="en-US" sz="2400" b="1" u="sng" dirty="0" smtClean="0">
                <a:solidFill>
                  <a:srgbClr val="C00000"/>
                </a:solidFill>
              </a:rPr>
              <a:t>! </a:t>
            </a:r>
          </a:p>
          <a:p>
            <a:r>
              <a:rPr lang="en-US" sz="2400" b="1" u="sng" dirty="0" smtClean="0">
                <a:solidFill>
                  <a:srgbClr val="C00000"/>
                </a:solidFill>
              </a:rPr>
              <a:t>Captain!/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r>
              <a:rPr lang="en-US" sz="2400" b="1" u="sng" dirty="0">
                <a:solidFill>
                  <a:srgbClr val="C00000"/>
                </a:solidFill>
              </a:rPr>
              <a:t>Captain </a:t>
            </a:r>
            <a:r>
              <a:rPr lang="en-US" sz="2400" b="1" u="sng" dirty="0" smtClean="0">
                <a:solidFill>
                  <a:srgbClr val="C00000"/>
                </a:solidFill>
              </a:rPr>
              <a:t>Grey</a:t>
            </a:r>
            <a:r>
              <a:rPr lang="ru-RU" sz="2400" b="1" u="sng" dirty="0" smtClean="0">
                <a:solidFill>
                  <a:srgbClr val="C00000"/>
                </a:solidFill>
              </a:rPr>
              <a:t> -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обращение к  </a:t>
            </a:r>
            <a:r>
              <a:rPr lang="ru-RU" sz="2400" dirty="0">
                <a:solidFill>
                  <a:schemeClr val="bg1"/>
                </a:solidFill>
              </a:rPr>
              <a:t>людям, занимающим </a:t>
            </a:r>
            <a:r>
              <a:rPr lang="ru-RU" sz="2400" dirty="0" smtClean="0">
                <a:solidFill>
                  <a:schemeClr val="bg1"/>
                </a:solidFill>
              </a:rPr>
              <a:t>некоторые должности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flipH="1">
            <a:off x="7553125" y="210293"/>
            <a:ext cx="1080120" cy="6480720"/>
          </a:xfrm>
          <a:prstGeom prst="rightBrace">
            <a:avLst>
              <a:gd name="adj1" fmla="val 87936"/>
              <a:gd name="adj2" fmla="val 46124"/>
            </a:avLst>
          </a:prstGeom>
          <a:solidFill>
            <a:srgbClr val="FF66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Официальный</a:t>
            </a:r>
          </a:p>
          <a:p>
            <a:pPr algn="ctr"/>
            <a:r>
              <a:rPr lang="ru-RU" sz="2400" dirty="0" smtClean="0"/>
              <a:t> стиль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43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10293"/>
            <a:ext cx="5605834" cy="46166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Обращение в английском языке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0117" y="2985711"/>
            <a:ext cx="6653532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Ласкательные формы: </a:t>
            </a:r>
            <a:r>
              <a:rPr lang="ru-RU" sz="2000" b="1" dirty="0" err="1" smtClean="0">
                <a:solidFill>
                  <a:schemeClr val="bg1"/>
                </a:solidFill>
              </a:rPr>
              <a:t>William</a:t>
            </a:r>
            <a:r>
              <a:rPr lang="ru-RU" sz="2000" b="1" dirty="0" smtClean="0">
                <a:solidFill>
                  <a:schemeClr val="bg1"/>
                </a:solidFill>
              </a:rPr>
              <a:t> - </a:t>
            </a:r>
            <a:r>
              <a:rPr lang="ru-RU" sz="2000" b="1" dirty="0" err="1" smtClean="0">
                <a:solidFill>
                  <a:schemeClr val="bg1"/>
                </a:solidFill>
              </a:rPr>
              <a:t>Willy</a:t>
            </a:r>
            <a:r>
              <a:rPr lang="ru-RU" sz="2000" b="1" dirty="0" smtClean="0">
                <a:solidFill>
                  <a:schemeClr val="bg1"/>
                </a:solidFill>
              </a:rPr>
              <a:t>(</a:t>
            </a:r>
            <a:r>
              <a:rPr lang="ru-RU" sz="2000" b="1" dirty="0" err="1" smtClean="0">
                <a:solidFill>
                  <a:schemeClr val="bg1"/>
                </a:solidFill>
              </a:rPr>
              <a:t>billy</a:t>
            </a:r>
            <a:r>
              <a:rPr lang="ru-RU" sz="2000" b="1" dirty="0" smtClean="0">
                <a:solidFill>
                  <a:schemeClr val="bg1"/>
                </a:solidFill>
              </a:rPr>
              <a:t>), Elizabeth - </a:t>
            </a:r>
            <a:r>
              <a:rPr lang="ru-RU" sz="2000" b="1" dirty="0" err="1" smtClean="0">
                <a:solidFill>
                  <a:schemeClr val="bg1"/>
                </a:solidFill>
              </a:rPr>
              <a:t>Libby</a:t>
            </a:r>
            <a:r>
              <a:rPr lang="ru-RU" sz="2000" b="1" dirty="0" smtClean="0">
                <a:solidFill>
                  <a:schemeClr val="bg1"/>
                </a:solidFill>
              </a:rPr>
              <a:t> и т. д.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Употребляются при обращении к близким людям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2576" y="1246845"/>
            <a:ext cx="6653533" cy="1323439"/>
          </a:xfrm>
          <a:prstGeom prst="rect">
            <a:avLst/>
          </a:prstGeom>
          <a:gradFill flip="none" rotWithShape="1">
            <a:gsLst>
              <a:gs pos="61000">
                <a:srgbClr val="E7F5D4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  <a:gs pos="58000">
                <a:srgbClr val="EAF6DA"/>
              </a:gs>
              <a:gs pos="63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Обращение к знакомому человеку по имени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William </a:t>
            </a:r>
            <a:r>
              <a:rPr lang="en-US" sz="2000" b="1" dirty="0">
                <a:solidFill>
                  <a:schemeClr val="bg1"/>
                </a:solidFill>
              </a:rPr>
              <a:t>- Will (</a:t>
            </a:r>
            <a:r>
              <a:rPr lang="ru-RU" sz="2000" b="1" dirty="0">
                <a:solidFill>
                  <a:schemeClr val="bg1"/>
                </a:solidFill>
              </a:rPr>
              <a:t>или </a:t>
            </a:r>
            <a:r>
              <a:rPr lang="en-US" sz="2000" b="1" dirty="0">
                <a:solidFill>
                  <a:schemeClr val="bg1"/>
                </a:solidFill>
              </a:rPr>
              <a:t>Bill), Robert - Bob, Christopher - Chris, Albert - Bert, Alexander - Alex, Gilbert - Gill, Elizabeth - Liz, Emily -</a:t>
            </a:r>
            <a:r>
              <a:rPr lang="en-US" sz="2000" b="1" dirty="0" err="1">
                <a:solidFill>
                  <a:schemeClr val="bg1"/>
                </a:solidFill>
              </a:rPr>
              <a:t>Em</a:t>
            </a:r>
            <a:r>
              <a:rPr lang="en-US" sz="2000" b="1" dirty="0">
                <a:solidFill>
                  <a:schemeClr val="bg1"/>
                </a:solidFill>
              </a:rPr>
              <a:t>, Betsy - Bess </a:t>
            </a:r>
            <a:r>
              <a:rPr lang="ru-RU" sz="2000" b="1" dirty="0">
                <a:solidFill>
                  <a:schemeClr val="bg1"/>
                </a:solidFill>
              </a:rPr>
              <a:t>и т. д.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7" y="4221088"/>
            <a:ext cx="6653533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Безымянные </a:t>
            </a:r>
            <a:r>
              <a:rPr lang="ru-RU" sz="2000" b="1" dirty="0">
                <a:solidFill>
                  <a:schemeClr val="bg1"/>
                </a:solidFill>
              </a:rPr>
              <a:t>звательные </a:t>
            </a:r>
            <a:r>
              <a:rPr lang="ru-RU" sz="2000" b="1" dirty="0" smtClean="0">
                <a:solidFill>
                  <a:schemeClr val="bg1"/>
                </a:solidFill>
              </a:rPr>
              <a:t>формы: </a:t>
            </a:r>
            <a:r>
              <a:rPr lang="ru-RU" sz="2000" b="1" dirty="0" err="1">
                <a:solidFill>
                  <a:schemeClr val="bg1"/>
                </a:solidFill>
              </a:rPr>
              <a:t>dear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darling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old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fellow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honey, buddy, homie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и т.д</a:t>
            </a:r>
            <a:r>
              <a:rPr lang="ru-RU" sz="2000" b="1" dirty="0" smtClean="0">
                <a:solidFill>
                  <a:schemeClr val="bg1"/>
                </a:solidFill>
              </a:rPr>
              <a:t>.</a:t>
            </a:r>
            <a:r>
              <a:rPr lang="ru-RU" sz="2000" b="1" dirty="0">
                <a:solidFill>
                  <a:schemeClr val="bg1"/>
                </a:solidFill>
              </a:rPr>
              <a:t> По отношению к другу, приятелю или близкому человеку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flipH="1">
            <a:off x="7725596" y="411707"/>
            <a:ext cx="1260275" cy="6197169"/>
          </a:xfrm>
          <a:prstGeom prst="rightBrace">
            <a:avLst>
              <a:gd name="adj1" fmla="val 53816"/>
              <a:gd name="adj2" fmla="val 46124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Фамильярный  стиль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107504" y="161628"/>
            <a:ext cx="1440160" cy="3323843"/>
          </a:xfrm>
          <a:prstGeom prst="rightBrace">
            <a:avLst>
              <a:gd name="adj1" fmla="val 22548"/>
              <a:gd name="adj2" fmla="val 45299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wordArtVert" rtlCol="0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Нейтральый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b="1" dirty="0" smtClean="0">
                <a:solidFill>
                  <a:schemeClr val="bg1"/>
                </a:solidFill>
              </a:rPr>
              <a:t>стиль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</p:cNvCxnSpPr>
          <p:nvPr/>
        </p:nvCxnSpPr>
        <p:spPr>
          <a:xfrm flipV="1">
            <a:off x="7916109" y="1908564"/>
            <a:ext cx="439624" cy="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052" y="4761521"/>
            <a:ext cx="697681" cy="8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3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872" y="323074"/>
            <a:ext cx="82435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 исследования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1247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Содержание: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анализ текстов англоязычных </a:t>
            </a:r>
            <a:r>
              <a:rPr lang="ru-RU" b="1" dirty="0">
                <a:solidFill>
                  <a:sysClr val="windowText" lastClr="000000"/>
                </a:solidFill>
              </a:rPr>
              <a:t>песен разных </a:t>
            </a:r>
            <a:r>
              <a:rPr lang="ru-RU" b="1" dirty="0" smtClean="0">
                <a:solidFill>
                  <a:sysClr val="windowText" lastClr="000000"/>
                </a:solidFill>
              </a:rPr>
              <a:t>лет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2204864"/>
            <a:ext cx="4968552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Материал: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132 англоязычные  </a:t>
            </a:r>
            <a:r>
              <a:rPr lang="ru-RU" b="1" dirty="0">
                <a:solidFill>
                  <a:sysClr val="windowText" lastClr="000000"/>
                </a:solidFill>
              </a:rPr>
              <a:t>песни </a:t>
            </a:r>
            <a:r>
              <a:rPr lang="ru-RU" b="1" dirty="0" smtClean="0">
                <a:solidFill>
                  <a:sysClr val="windowText" lastClr="000000"/>
                </a:solidFill>
              </a:rPr>
              <a:t>разных </a:t>
            </a:r>
            <a:r>
              <a:rPr lang="ru-RU" b="1" dirty="0">
                <a:solidFill>
                  <a:sysClr val="windowText" lastClr="000000"/>
                </a:solidFill>
              </a:rPr>
              <a:t>музыкальных стилей и </a:t>
            </a:r>
            <a:r>
              <a:rPr lang="ru-RU" b="1" dirty="0" smtClean="0">
                <a:solidFill>
                  <a:sysClr val="windowText" lastClr="000000"/>
                </a:solidFill>
              </a:rPr>
              <a:t>направлений 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44" y="3897922"/>
            <a:ext cx="8424936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Критерий отбора материала: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Наличие в текстах песен обращения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2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90339761"/>
              </p:ext>
            </p:extLst>
          </p:nvPr>
        </p:nvGraphicFramePr>
        <p:xfrm>
          <a:off x="323528" y="332656"/>
          <a:ext cx="8539936" cy="6161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02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1947</TotalTime>
  <Words>1481</Words>
  <Application>Microsoft Office PowerPoint</Application>
  <PresentationFormat>Экран (4:3)</PresentationFormat>
  <Paragraphs>156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Damask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118</cp:revision>
  <dcterms:created xsi:type="dcterms:W3CDTF">2015-01-28T06:59:22Z</dcterms:created>
  <dcterms:modified xsi:type="dcterms:W3CDTF">2016-02-13T19:45:03Z</dcterms:modified>
</cp:coreProperties>
</file>