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68" r:id="rId3"/>
    <p:sldId id="272" r:id="rId4"/>
    <p:sldId id="274" r:id="rId5"/>
    <p:sldId id="276" r:id="rId6"/>
    <p:sldId id="262" r:id="rId7"/>
    <p:sldId id="279" r:id="rId8"/>
    <p:sldId id="280" r:id="rId9"/>
    <p:sldId id="281" r:id="rId10"/>
    <p:sldId id="282" r:id="rId11"/>
    <p:sldId id="283" r:id="rId12"/>
    <p:sldId id="277" r:id="rId13"/>
    <p:sldId id="284" r:id="rId14"/>
    <p:sldId id="285" r:id="rId15"/>
    <p:sldId id="263" r:id="rId16"/>
    <p:sldId id="264" r:id="rId17"/>
    <p:sldId id="270" r:id="rId18"/>
    <p:sldId id="269" r:id="rId19"/>
    <p:sldId id="256" r:id="rId20"/>
    <p:sldId id="273" r:id="rId21"/>
    <p:sldId id="287" r:id="rId22"/>
    <p:sldId id="257" r:id="rId23"/>
    <p:sldId id="266" r:id="rId24"/>
    <p:sldId id="258" r:id="rId25"/>
    <p:sldId id="259" r:id="rId26"/>
    <p:sldId id="260" r:id="rId27"/>
    <p:sldId id="261" r:id="rId28"/>
    <p:sldId id="265" r:id="rId29"/>
    <p:sldId id="286" r:id="rId30"/>
    <p:sldId id="267" r:id="rId31"/>
    <p:sldId id="271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21" autoAdjust="0"/>
    <p:restoredTop sz="94660"/>
  </p:normalViewPr>
  <p:slideViewPr>
    <p:cSldViewPr>
      <p:cViewPr varScale="1">
        <p:scale>
          <a:sx n="107" d="100"/>
          <a:sy n="107" d="100"/>
        </p:scale>
        <p:origin x="-102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injaz9.ru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gia.edu.ru/" TargetMode="External"/><Relationship Id="rId2" Type="http://schemas.openxmlformats.org/officeDocument/2006/relationships/hyperlink" Target="http://fipi.ru/oge-i-gve-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njaz9.ru/" TargetMode="External"/><Relationship Id="rId5" Type="http://schemas.openxmlformats.org/officeDocument/2006/relationships/hyperlink" Target="http://rcoi.mcko.ru/index.php?option=com_content&amp;view=article&amp;id=930&amp;Itemid=201" TargetMode="External"/><Relationship Id="rId4" Type="http://schemas.openxmlformats.org/officeDocument/2006/relationships/hyperlink" Target="http://www.rustest.ru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ъект 2"/>
          <p:cNvSpPr>
            <a:spLocks noGrp="1"/>
          </p:cNvSpPr>
          <p:nvPr>
            <p:ph idx="1"/>
          </p:nvPr>
        </p:nvSpPr>
        <p:spPr>
          <a:xfrm>
            <a:off x="3203575" y="4481513"/>
            <a:ext cx="5843588" cy="2376487"/>
          </a:xfrm>
        </p:spPr>
        <p:txBody>
          <a:bodyPr/>
          <a:lstStyle/>
          <a:p>
            <a:pPr algn="r" eaLnBrk="1" hangingPunct="1">
              <a:buFont typeface="Arial" pitchFamily="34" charset="0"/>
              <a:buNone/>
            </a:pPr>
            <a:r>
              <a:rPr lang="ru-RU" altLang="ru-RU" sz="2000" b="1" smtClean="0">
                <a:latin typeface="Times New Roman" pitchFamily="18" charset="0"/>
                <a:cs typeface="Times New Roman" pitchFamily="18" charset="0"/>
              </a:rPr>
              <a:t>Буров Илья Михайлович</a:t>
            </a: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en-US" altLang="ru-RU" sz="2000" smtClean="0">
              <a:latin typeface="Times New Roman" pitchFamily="18" charset="0"/>
              <a:cs typeface="Times New Roman" pitchFamily="18" charset="0"/>
            </a:endParaRPr>
          </a:p>
          <a:p>
            <a:pPr algn="r" eaLnBrk="1" hangingPunct="1">
              <a:buFont typeface="Arial" pitchFamily="34" charset="0"/>
              <a:buNone/>
            </a:pP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ведущий методист издательства «Титул»</a:t>
            </a:r>
            <a:endParaRPr lang="ru-RU" altLang="ru-RU" smtClean="0"/>
          </a:p>
        </p:txBody>
      </p:sp>
      <p:sp>
        <p:nvSpPr>
          <p:cNvPr id="5123" name="Прямоугольник 5"/>
          <p:cNvSpPr>
            <a:spLocks noChangeArrowheads="1"/>
          </p:cNvSpPr>
          <p:nvPr/>
        </p:nvSpPr>
        <p:spPr bwMode="auto">
          <a:xfrm>
            <a:off x="539750" y="1989138"/>
            <a:ext cx="813593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ru-RU" sz="2800" b="1" dirty="0"/>
              <a:t>Готовим к устной части ОГЭ по английскому языку. Три месяца до экзамена</a:t>
            </a:r>
            <a:endParaRPr lang="ru-RU" altLang="ru-RU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5124" name="Picture 4" descr="Y:\Delo\ОГР\Буров\TIT_Logo_kvadra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8400" y="-387350"/>
            <a:ext cx="2519363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84153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Расширяем кругозор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16832"/>
            <a:ext cx="8639969" cy="3406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88640"/>
            <a:ext cx="1224136" cy="18221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Расширяем кругозор</a:t>
            </a:r>
            <a:endParaRPr lang="ru-RU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412776"/>
            <a:ext cx="5178312" cy="5264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224136" cy="18221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Типичные ошибки допущенные в 3 задании: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не умение составить монологическое высказывание;</a:t>
            </a:r>
          </a:p>
          <a:p>
            <a:r>
              <a:rPr lang="ru-RU" dirty="0" smtClean="0"/>
              <a:t>несоблюдение временных ограничений;</a:t>
            </a:r>
          </a:p>
          <a:p>
            <a:r>
              <a:rPr lang="ru-RU" dirty="0" smtClean="0"/>
              <a:t>отсутствие логической связи между высказываниями;</a:t>
            </a:r>
          </a:p>
          <a:p>
            <a:r>
              <a:rPr lang="ru-RU" dirty="0" smtClean="0"/>
              <a:t>объем высказываний недостаточен;</a:t>
            </a:r>
          </a:p>
          <a:p>
            <a:r>
              <a:rPr lang="ru-RU" dirty="0" smtClean="0"/>
              <a:t>ограниченный словарный запас.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943319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643192" cy="1143000"/>
          </a:xfrm>
        </p:spPr>
        <p:txBody>
          <a:bodyPr/>
          <a:lstStyle/>
          <a:p>
            <a:r>
              <a:rPr lang="ru-RU" dirty="0" smtClean="0"/>
              <a:t>Развитие навыков говорения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35448"/>
          <a:stretch>
            <a:fillRect/>
          </a:stretch>
        </p:blipFill>
        <p:spPr bwMode="auto">
          <a:xfrm>
            <a:off x="323528" y="1700808"/>
            <a:ext cx="8058484" cy="3252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0"/>
            <a:ext cx="1224136" cy="18221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571184" cy="1143000"/>
          </a:xfrm>
        </p:spPr>
        <p:txBody>
          <a:bodyPr/>
          <a:lstStyle/>
          <a:p>
            <a:r>
              <a:rPr lang="ru-RU" dirty="0" smtClean="0"/>
              <a:t>Развитие навыков говорения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774191"/>
            <a:ext cx="7483650" cy="4175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24136" cy="18221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 cstate="print"/>
          <a:srcRect t="4772"/>
          <a:stretch>
            <a:fillRect/>
          </a:stretch>
        </p:blipFill>
        <p:spPr bwMode="auto">
          <a:xfrm>
            <a:off x="3491880" y="1"/>
            <a:ext cx="5252381" cy="6875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224136" cy="18221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579761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0"/>
            <a:ext cx="704676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028" y="260648"/>
            <a:ext cx="1129604" cy="16814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625788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Устная часть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Выполняется на компьютере, на каждого экзаменуемого индивидуальное место с наушниками и гарнитурой;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Экзаменуемый видит на экране инструкцию по выполнению каждого задания (по 10 секунд на ознакомление с каждой инструкцией);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Менять порядок заданий, переходить от задания к заданию свободным образом нельзя;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Во время экзамена на экране виден номер задания, время на подготовку и время на выполнение. Видно сколько осталось времени.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Для задания 2 на экране высвечивается номер вопроса и время ответа на задание. Переход к следующему вопросу автоматический.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mtClean="0"/>
              <a:t>По </a:t>
            </a:r>
            <a:r>
              <a:rPr lang="ru-RU" dirty="0" smtClean="0"/>
              <a:t>завершению ответа экзаменуемый может прослушать запись своего ответа.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Онлайн-тренажер</a:t>
            </a:r>
            <a:r>
              <a:rPr lang="ru-RU" dirty="0" smtClean="0"/>
              <a:t>: </a:t>
            </a:r>
            <a:r>
              <a:rPr lang="en-US" dirty="0" smtClean="0">
                <a:hlinkClick r:id="rId2"/>
              </a:rPr>
              <a:t>http://injaz9.ru/</a:t>
            </a:r>
            <a:r>
              <a:rPr lang="ru-RU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39742157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altLang="ru-RU" smtClean="0"/>
              <a:t>Что можно успеть за оставшееся время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определить </a:t>
            </a:r>
            <a:r>
              <a:rPr lang="ru-RU" b="1" dirty="0" smtClean="0"/>
              <a:t>сильные и слабые стороны</a:t>
            </a:r>
            <a:r>
              <a:rPr lang="ru-RU" dirty="0" smtClean="0"/>
              <a:t> учащихся на текущий момент;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объяснить ученикам </a:t>
            </a:r>
            <a:r>
              <a:rPr lang="ru-RU" b="1" dirty="0" smtClean="0"/>
              <a:t>на чем именно </a:t>
            </a:r>
            <a:r>
              <a:rPr lang="ru-RU" dirty="0" smtClean="0"/>
              <a:t>они могут </a:t>
            </a:r>
            <a:r>
              <a:rPr lang="ru-RU" b="1" dirty="0" smtClean="0"/>
              <a:t>набрать высокие баллы</a:t>
            </a:r>
            <a:r>
              <a:rPr lang="ru-RU" dirty="0" smtClean="0"/>
              <a:t>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повторить </a:t>
            </a:r>
            <a:r>
              <a:rPr lang="ru-RU" b="1" dirty="0" smtClean="0"/>
              <a:t>стратегии выполнения </a:t>
            </a:r>
            <a:r>
              <a:rPr lang="ru-RU" dirty="0" smtClean="0"/>
              <a:t>экзаменационных заданий;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предостеречь от </a:t>
            </a:r>
            <a:r>
              <a:rPr lang="ru-RU" b="1" dirty="0" smtClean="0"/>
              <a:t>типичных ошибок </a:t>
            </a:r>
            <a:r>
              <a:rPr lang="ru-RU" dirty="0" smtClean="0"/>
              <a:t>и объяснить возможные </a:t>
            </a:r>
            <a:r>
              <a:rPr lang="ru-RU" b="1" dirty="0" smtClean="0"/>
              <a:t>сложные случаи</a:t>
            </a:r>
            <a:r>
              <a:rPr lang="ru-RU" dirty="0" smtClean="0"/>
              <a:t>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объяснить </a:t>
            </a:r>
            <a:r>
              <a:rPr lang="ru-RU" b="1" dirty="0" smtClean="0"/>
              <a:t>процедуру</a:t>
            </a:r>
            <a:r>
              <a:rPr lang="ru-RU" dirty="0" smtClean="0"/>
              <a:t> сдачи экзамена;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объяснить как ученики могут защитить свои права (</a:t>
            </a:r>
            <a:r>
              <a:rPr lang="ru-RU" b="1" dirty="0" smtClean="0"/>
              <a:t>апелляции</a:t>
            </a:r>
            <a:r>
              <a:rPr lang="ru-RU" dirty="0" smtClean="0"/>
              <a:t>);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дать </a:t>
            </a:r>
            <a:r>
              <a:rPr lang="ru-RU" b="1" dirty="0" smtClean="0"/>
              <a:t>советы по борьбе со стрессом</a:t>
            </a:r>
            <a:r>
              <a:rPr lang="ru-RU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6546275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На что обратить внимание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Задание 1 (чтение вслух): важна правильная интонация. В случае исправления ошибки засчитывается финальный вариант. Если экзаменуемый не уложился в отведенное время, за выполнение задания ставится 0 баллов.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Можно успеть повторить: чтение дат и цифр, деление на синтагмы.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Максимум 2 балла.</a:t>
            </a:r>
          </a:p>
        </p:txBody>
      </p:sp>
    </p:spTree>
    <p:extLst>
      <p:ext uri="{BB962C8B-B14F-4D97-AF65-F5344CB8AC3E}">
        <p14:creationId xmlns:p14="http://schemas.microsoft.com/office/powerpoint/2010/main" xmlns="" val="1743846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7848600" cy="10810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b="1" smtClean="0"/>
              <a:t>Направления подготовки к экзаменам:</a:t>
            </a:r>
          </a:p>
        </p:txBody>
      </p:sp>
      <p:sp>
        <p:nvSpPr>
          <p:cNvPr id="11267" name="Объект 2"/>
          <p:cNvSpPr>
            <a:spLocks noGrp="1"/>
          </p:cNvSpPr>
          <p:nvPr>
            <p:ph idx="1"/>
          </p:nvPr>
        </p:nvSpPr>
        <p:spPr>
          <a:xfrm>
            <a:off x="179388" y="2420938"/>
            <a:ext cx="4392612" cy="1800225"/>
          </a:xfrm>
        </p:spPr>
        <p:txBody>
          <a:bodyPr/>
          <a:lstStyle/>
          <a:p>
            <a:pPr algn="ctr" eaLnBrk="1" hangingPunct="1">
              <a:buFont typeface="Arial" pitchFamily="34" charset="0"/>
              <a:buNone/>
            </a:pPr>
            <a:r>
              <a:rPr lang="ru-RU" altLang="ru-RU" sz="2400" smtClean="0"/>
              <a:t>     Развитие свободной иноязычной речи</a:t>
            </a:r>
          </a:p>
        </p:txBody>
      </p:sp>
      <p:sp>
        <p:nvSpPr>
          <p:cNvPr id="11268" name="Объект 2"/>
          <p:cNvSpPr txBox="1">
            <a:spLocks/>
          </p:cNvSpPr>
          <p:nvPr/>
        </p:nvSpPr>
        <p:spPr bwMode="auto">
          <a:xfrm>
            <a:off x="4427538" y="1843088"/>
            <a:ext cx="4392612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ru-RU" altLang="ru-RU"/>
          </a:p>
          <a:p>
            <a:pPr algn="ctr" eaLnBrk="1" hangingPunct="1">
              <a:buFont typeface="Arial" pitchFamily="34" charset="0"/>
              <a:buNone/>
            </a:pPr>
            <a:r>
              <a:rPr lang="ru-RU" altLang="ru-RU" sz="2400"/>
              <a:t>Непосредственная </a:t>
            </a:r>
          </a:p>
          <a:p>
            <a:pPr algn="ctr" eaLnBrk="1" hangingPunct="1">
              <a:buFont typeface="Arial" pitchFamily="34" charset="0"/>
              <a:buNone/>
            </a:pPr>
            <a:r>
              <a:rPr lang="ru-RU" altLang="ru-RU" sz="2400"/>
              <a:t>подготовка к экзамену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55650" y="2349500"/>
            <a:ext cx="3455988" cy="11509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711700" y="2344738"/>
            <a:ext cx="3676650" cy="11557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592388" y="1341438"/>
            <a:ext cx="1403350" cy="8778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168900" y="1254125"/>
            <a:ext cx="1403350" cy="965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7667625" y="3500438"/>
            <a:ext cx="755650" cy="8397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921375" y="3500438"/>
            <a:ext cx="0" cy="8651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627313" y="3500438"/>
            <a:ext cx="649287" cy="8651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900113" y="3500438"/>
            <a:ext cx="719137" cy="8651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179388" y="4437063"/>
            <a:ext cx="2447925" cy="15843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15900" y="4437063"/>
            <a:ext cx="2376488" cy="1477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dirty="0"/>
              <a:t>Работа над расширением: 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ru-RU" dirty="0"/>
              <a:t>словарного запаса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ru-RU" dirty="0"/>
              <a:t>социокультурных знаний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744788" y="4437063"/>
            <a:ext cx="2087562" cy="15843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1280" name="TextBox 23"/>
          <p:cNvSpPr txBox="1">
            <a:spLocks noChangeArrowheads="1"/>
          </p:cNvSpPr>
          <p:nvPr/>
        </p:nvSpPr>
        <p:spPr bwMode="auto">
          <a:xfrm>
            <a:off x="5003800" y="4408488"/>
            <a:ext cx="213360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Тренировка и дальнейшее развитие навыков свободного общения (говорения)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003800" y="4443413"/>
            <a:ext cx="2089150" cy="17383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2744788" y="4575175"/>
            <a:ext cx="2132012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dirty="0"/>
              <a:t>Развитие речи: 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ru-RU" dirty="0"/>
              <a:t>монологической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ru-RU" dirty="0"/>
              <a:t>диалогической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ru-RU" dirty="0" err="1"/>
              <a:t>полилогической</a:t>
            </a:r>
            <a:endParaRPr lang="ru-RU" dirty="0"/>
          </a:p>
        </p:txBody>
      </p:sp>
      <p:sp>
        <p:nvSpPr>
          <p:cNvPr id="11283" name="TextBox 26"/>
          <p:cNvSpPr txBox="1">
            <a:spLocks noChangeArrowheads="1"/>
          </p:cNvSpPr>
          <p:nvPr/>
        </p:nvSpPr>
        <p:spPr bwMode="auto">
          <a:xfrm>
            <a:off x="7145338" y="4400550"/>
            <a:ext cx="1966912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Тренировка выполнения заданий формата итоговой аттестации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7162800" y="4408488"/>
            <a:ext cx="1949450" cy="17383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987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1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143" y="1916832"/>
            <a:ext cx="8456657" cy="3790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Documents and Settings\alexeyvk\Рабочий стол\ОГЭ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16632"/>
            <a:ext cx="1584176" cy="2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879852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1</a:t>
            </a:r>
            <a:endParaRPr lang="ru-RU" dirty="0"/>
          </a:p>
        </p:txBody>
      </p:sp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16832"/>
            <a:ext cx="8229600" cy="401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879852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На что обратить внимание</a:t>
            </a:r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altLang="ru-RU"/>
              <a:t>Задание 2 – условный диалог-расспрос.</a:t>
            </a:r>
          </a:p>
          <a:p>
            <a:pPr eaLnBrk="1" hangingPunct="1"/>
            <a:r>
              <a:rPr lang="ru-RU" altLang="ru-RU"/>
              <a:t>Надо ответить на 6 вопросов. По 1 баллу за каждый полный ответ без ошибок, затрудняющих восприятие. </a:t>
            </a:r>
          </a:p>
          <a:p>
            <a:pPr eaLnBrk="1" hangingPunct="1"/>
            <a:r>
              <a:rPr lang="ru-RU" altLang="ru-RU"/>
              <a:t>Ответ не должен состоять из одного слова или словосочетания! (такой ответ принесет 0 баллов).</a:t>
            </a:r>
          </a:p>
        </p:txBody>
      </p:sp>
    </p:spTree>
    <p:extLst>
      <p:ext uri="{BB962C8B-B14F-4D97-AF65-F5344CB8AC3E}">
        <p14:creationId xmlns:p14="http://schemas.microsoft.com/office/powerpoint/2010/main" xmlns="" val="12835310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altLang="ru-RU" dirty="0" smtClean="0"/>
              <a:t>Задание 2</a:t>
            </a:r>
            <a:endParaRPr lang="ru-RU" altLang="ru-RU" dirty="0"/>
          </a:p>
        </p:txBody>
      </p:sp>
      <p:pic>
        <p:nvPicPr>
          <p:cNvPr id="53251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725216" y="1938338"/>
            <a:ext cx="7129463" cy="734616"/>
          </a:xfrm>
        </p:spPr>
      </p:pic>
      <p:pic>
        <p:nvPicPr>
          <p:cNvPr id="5325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9166" y="2619375"/>
            <a:ext cx="5680472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3" name="Picture 2" descr="https://www.englishteachers.ru/uploadedfiles/waresimgs/5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354" y="2526506"/>
            <a:ext cx="1621631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630179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/>
              <a:t>На что обратить внимание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Задание 3: монолог по опоре. Максимальное количество баллов – 7.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Нужно полно и развернуто раскрыть все пункты плана.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Объем – 10-12 фраз (вступление, по 3 фразы на каждый пункт плана, заключение). Если ответ состоит меньше, чем из 5 фраз, то 0 баллов.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Важно: наличие вступления и заключения.</a:t>
            </a:r>
          </a:p>
        </p:txBody>
      </p:sp>
    </p:spTree>
    <p:extLst>
      <p:ext uri="{BB962C8B-B14F-4D97-AF65-F5344CB8AC3E}">
        <p14:creationId xmlns:p14="http://schemas.microsoft.com/office/powerpoint/2010/main" xmlns="" val="38720988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ОГЭ. Английский язык. Устная часть. Тренировочные тесты. </a:t>
            </a:r>
          </a:p>
        </p:txBody>
      </p:sp>
      <p:pic>
        <p:nvPicPr>
          <p:cNvPr id="2765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917700" y="1600200"/>
            <a:ext cx="5308600" cy="4525963"/>
          </a:xfrm>
          <a:noFill/>
        </p:spPr>
      </p:pic>
      <p:pic>
        <p:nvPicPr>
          <p:cNvPr id="4" name="Picture 2" descr="C:\Documents and Settings\alexeyvk\Рабочий стол\ОГЭ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204864"/>
            <a:ext cx="1584176" cy="2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3208476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В задании 3</a:t>
            </a:r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dirty="0"/>
              <a:t>Представить тему</a:t>
            </a:r>
          </a:p>
          <a:p>
            <a:r>
              <a:rPr lang="ru-RU" altLang="ru-RU" dirty="0"/>
              <a:t>Раскрыть содержание каждого пункта плана;</a:t>
            </a:r>
          </a:p>
          <a:p>
            <a:r>
              <a:rPr lang="ru-RU" altLang="ru-RU" dirty="0"/>
              <a:t>Если в вопросе есть </a:t>
            </a:r>
            <a:r>
              <a:rPr lang="en-US" altLang="ru-RU" dirty="0"/>
              <a:t>why, </a:t>
            </a:r>
            <a:r>
              <a:rPr lang="ru-RU" altLang="ru-RU" dirty="0"/>
              <a:t>то дать аргументацию;</a:t>
            </a:r>
          </a:p>
          <a:p>
            <a:r>
              <a:rPr lang="ru-RU" altLang="ru-RU" dirty="0"/>
              <a:t>Подвести итог, обобщить сказанное. </a:t>
            </a:r>
          </a:p>
        </p:txBody>
      </p:sp>
    </p:spTree>
    <p:extLst>
      <p:ext uri="{BB962C8B-B14F-4D97-AF65-F5344CB8AC3E}">
        <p14:creationId xmlns:p14="http://schemas.microsoft.com/office/powerpoint/2010/main" xmlns="" val="5089895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6334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Тренировочные тесты</a:t>
            </a:r>
          </a:p>
        </p:txBody>
      </p:sp>
      <p:pic>
        <p:nvPicPr>
          <p:cNvPr id="2969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484438" y="892175"/>
            <a:ext cx="4319587" cy="5965825"/>
          </a:xfrm>
          <a:noFill/>
        </p:spPr>
      </p:pic>
      <p:pic>
        <p:nvPicPr>
          <p:cNvPr id="4" name="Picture 2" descr="C:\Documents and Settings\alexeyvk\Рабочий стол\ОГЭ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2655"/>
            <a:ext cx="1584176" cy="2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176377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altLang="ru-RU"/>
              <a:t>ОГЭ. Английский язык. Устная часть. Тренировочные тесты. </a:t>
            </a:r>
          </a:p>
        </p:txBody>
      </p:sp>
      <p:pic>
        <p:nvPicPr>
          <p:cNvPr id="5120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090862" y="2078831"/>
            <a:ext cx="5149454" cy="3715941"/>
          </a:xfrm>
        </p:spPr>
      </p:pic>
      <p:pic>
        <p:nvPicPr>
          <p:cNvPr id="51204" name="Picture 2" descr="https://www.englishteachers.ru/uploadedfiles/waresimgs/5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8829" y="2146697"/>
            <a:ext cx="1621631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597258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600200"/>
            <a:ext cx="6706140" cy="506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Типичные ошибки на экзамене 2016 года: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чрезмерное волнение;</a:t>
            </a:r>
          </a:p>
          <a:p>
            <a:r>
              <a:rPr lang="ru-RU" dirty="0" smtClean="0"/>
              <a:t>тихая и неразборчивая речь;</a:t>
            </a:r>
          </a:p>
          <a:p>
            <a:r>
              <a:rPr lang="ru-RU" dirty="0" smtClean="0"/>
              <a:t>невнимательное чтение заданий;</a:t>
            </a:r>
          </a:p>
          <a:p>
            <a:r>
              <a:rPr lang="ru-RU" dirty="0" smtClean="0"/>
              <a:t>несоблюдение временных ограничений;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367872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Борьба со стрессом</a:t>
            </a:r>
          </a:p>
        </p:txBody>
      </p:sp>
      <p:sp>
        <p:nvSpPr>
          <p:cNvPr id="58371" name="Содержимое 2"/>
          <p:cNvSpPr>
            <a:spLocks noGrp="1"/>
          </p:cNvSpPr>
          <p:nvPr>
            <p:ph idx="1"/>
          </p:nvPr>
        </p:nvSpPr>
        <p:spPr>
          <a:xfrm>
            <a:off x="395288" y="1863328"/>
            <a:ext cx="8362950" cy="3671888"/>
          </a:xfrm>
        </p:spPr>
        <p:txBody>
          <a:bodyPr>
            <a:normAutofit fontScale="85000" lnSpcReduction="20000"/>
          </a:bodyPr>
          <a:lstStyle/>
          <a:p>
            <a:pPr eaLnBrk="1" hangingPunct="1"/>
            <a:r>
              <a:rPr lang="ru-RU" altLang="ru-RU"/>
              <a:t>Напомните ребенку, что ОГЭ – это важный, но всего лишь один шаг на жизненном пути;</a:t>
            </a:r>
          </a:p>
          <a:p>
            <a:pPr eaLnBrk="1" hangingPunct="1"/>
            <a:r>
              <a:rPr lang="ru-RU" altLang="ru-RU"/>
              <a:t>Не пытайтесь интенсивно повторять материал за день-два до ОГЭ;</a:t>
            </a:r>
          </a:p>
          <a:p>
            <a:pPr eaLnBrk="1" hangingPunct="1"/>
            <a:r>
              <a:rPr lang="ru-RU" altLang="ru-RU"/>
              <a:t>На случай приступа паники предложите ребенку подышать медленно и размеренно;</a:t>
            </a:r>
          </a:p>
          <a:p>
            <a:pPr eaLnBrk="1" hangingPunct="1"/>
            <a:r>
              <a:rPr lang="ru-RU" altLang="ru-RU"/>
              <a:t>Перед экзаменом надо выспаться!</a:t>
            </a:r>
          </a:p>
          <a:p>
            <a:pPr eaLnBrk="1" hangingPunct="1"/>
            <a:r>
              <a:rPr lang="ru-RU" altLang="ru-RU"/>
              <a:t>При необходимости дети имеют право брать на ППЭ еду. Полезно взять шоколадку.</a:t>
            </a:r>
          </a:p>
          <a:p>
            <a:pPr eaLnBrk="1" hangingPunct="1"/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8763097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Полезные сайты</a:t>
            </a:r>
          </a:p>
        </p:txBody>
      </p:sp>
      <p:sp>
        <p:nvSpPr>
          <p:cNvPr id="41987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ru-RU" smtClean="0">
                <a:hlinkClick r:id="rId2"/>
              </a:rPr>
              <a:t>http://fipi.ru/oge-i-gve-9</a:t>
            </a:r>
            <a:endParaRPr lang="ru-RU" altLang="ru-RU" smtClean="0"/>
          </a:p>
          <a:p>
            <a:r>
              <a:rPr lang="en-US" altLang="ru-RU" smtClean="0">
                <a:hlinkClick r:id="rId3"/>
              </a:rPr>
              <a:t>http://gia.edu.ru/</a:t>
            </a:r>
            <a:endParaRPr lang="ru-RU" altLang="ru-RU" smtClean="0"/>
          </a:p>
          <a:p>
            <a:r>
              <a:rPr lang="en-US" altLang="ru-RU" smtClean="0">
                <a:hlinkClick r:id="rId4"/>
              </a:rPr>
              <a:t>http://www.rustest.ru/</a:t>
            </a:r>
            <a:endParaRPr lang="ru-RU" altLang="ru-RU" smtClean="0"/>
          </a:p>
          <a:p>
            <a:r>
              <a:rPr lang="en-US" altLang="ru-RU" smtClean="0">
                <a:hlinkClick r:id="rId5"/>
              </a:rPr>
              <a:t>http://rcoi.mcko.ru/index.php?option=com_content&amp;view=article&amp;id=930&amp;Itemid=201</a:t>
            </a:r>
            <a:endParaRPr lang="ru-RU" altLang="ru-RU" smtClean="0"/>
          </a:p>
          <a:p>
            <a:r>
              <a:rPr lang="en-US" altLang="ru-RU" smtClean="0">
                <a:hlinkClick r:id="rId6"/>
              </a:rPr>
              <a:t>http://injaz9.ru/</a:t>
            </a:r>
            <a:endParaRPr lang="en-US" altLang="ru-RU" smtClean="0"/>
          </a:p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21071994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Типичные ошибки допущенные в 1 задании: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низкий темп речи;</a:t>
            </a:r>
          </a:p>
          <a:p>
            <a:r>
              <a:rPr lang="ru-RU" dirty="0" smtClean="0"/>
              <a:t>необоснованные паузы;</a:t>
            </a:r>
          </a:p>
          <a:p>
            <a:r>
              <a:rPr lang="ru-RU" dirty="0" smtClean="0"/>
              <a:t>неверно построенный интонационный рисунок в предложении;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18688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Типичные ошибки допущенные во 2 задании: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непонимание заданных уточняющих вопросов и потеря вопросов </a:t>
            </a:r>
            <a:r>
              <a:rPr lang="en-US" dirty="0" smtClean="0"/>
              <a:t>why</a:t>
            </a:r>
            <a:r>
              <a:rPr lang="ru-RU" dirty="0" smtClean="0"/>
              <a:t>;</a:t>
            </a:r>
          </a:p>
          <a:p>
            <a:r>
              <a:rPr lang="ru-RU" dirty="0" smtClean="0"/>
              <a:t>неумение отвечать полностью на специальные вопросы;</a:t>
            </a:r>
          </a:p>
          <a:p>
            <a:r>
              <a:rPr lang="ru-RU" dirty="0" smtClean="0"/>
              <a:t>многочисленные грамматические ошибки.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87465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9912" y="133350"/>
            <a:ext cx="4752762" cy="6724650"/>
          </a:xfrm>
          <a:prstGeom prst="rect">
            <a:avLst/>
          </a:prstGeom>
        </p:spPr>
      </p:pic>
      <p:pic>
        <p:nvPicPr>
          <p:cNvPr id="5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548680"/>
            <a:ext cx="2814638" cy="41897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548625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можно повлиять?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852"/>
          <a:stretch>
            <a:fillRect/>
          </a:stretch>
        </p:blipFill>
        <p:spPr bwMode="auto">
          <a:xfrm>
            <a:off x="1043608" y="1340768"/>
            <a:ext cx="7632848" cy="5036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16632"/>
            <a:ext cx="1224136" cy="18221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можно повлиять?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628800"/>
            <a:ext cx="7226329" cy="4899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16632"/>
            <a:ext cx="1224136" cy="18221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можно повлиять?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4864"/>
            <a:ext cx="9239250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224136" cy="18221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530</TotalTime>
  <Words>664</Words>
  <Application>Microsoft Office PowerPoint</Application>
  <PresentationFormat>Экран (4:3)</PresentationFormat>
  <Paragraphs>95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Направления подготовки к экзаменам:</vt:lpstr>
      <vt:lpstr>Типичные ошибки на экзамене 2016 года:</vt:lpstr>
      <vt:lpstr>Типичные ошибки допущенные в 1 задании:</vt:lpstr>
      <vt:lpstr>Типичные ошибки допущенные во 2 задании:</vt:lpstr>
      <vt:lpstr>Слайд 6</vt:lpstr>
      <vt:lpstr>Как можно повлиять?</vt:lpstr>
      <vt:lpstr>Как можно повлиять?</vt:lpstr>
      <vt:lpstr>Как можно повлиять?</vt:lpstr>
      <vt:lpstr>Расширяем кругозор</vt:lpstr>
      <vt:lpstr>Расширяем кругозор</vt:lpstr>
      <vt:lpstr>Типичные ошибки допущенные в 3 задании:</vt:lpstr>
      <vt:lpstr>Развитие навыков говорения</vt:lpstr>
      <vt:lpstr>Развитие навыков говорения</vt:lpstr>
      <vt:lpstr>Слайд 15</vt:lpstr>
      <vt:lpstr>Слайд 16</vt:lpstr>
      <vt:lpstr>Устная часть</vt:lpstr>
      <vt:lpstr>Что можно успеть за оставшееся время</vt:lpstr>
      <vt:lpstr>На что обратить внимание</vt:lpstr>
      <vt:lpstr>Задание 1</vt:lpstr>
      <vt:lpstr>Задание 1</vt:lpstr>
      <vt:lpstr>На что обратить внимание</vt:lpstr>
      <vt:lpstr>Задание 2</vt:lpstr>
      <vt:lpstr>На что обратить внимание</vt:lpstr>
      <vt:lpstr>ОГЭ. Английский язык. Устная часть. Тренировочные тесты. </vt:lpstr>
      <vt:lpstr>В задании 3</vt:lpstr>
      <vt:lpstr>Тренировочные тесты</vt:lpstr>
      <vt:lpstr>ОГЭ. Английский язык. Устная часть. Тренировочные тесты. </vt:lpstr>
      <vt:lpstr>Слайд 29</vt:lpstr>
      <vt:lpstr>Борьба со стрессом</vt:lpstr>
      <vt:lpstr>Полезные сайты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Новые средства  для итоговой аттестации  по английскому языку  в 4 , 9 (ОГЭ) и 11 (ЕГЭ) классах  (на примере пособий издательства «Титул»)</dc:title>
  <dc:creator>Ilya</dc:creator>
  <cp:lastModifiedBy>bim</cp:lastModifiedBy>
  <cp:revision>81</cp:revision>
  <dcterms:modified xsi:type="dcterms:W3CDTF">2017-03-16T07:03:10Z</dcterms:modified>
</cp:coreProperties>
</file>